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306" r:id="rId3"/>
    <p:sldId id="307" r:id="rId4"/>
    <p:sldId id="283" r:id="rId5"/>
    <p:sldId id="311" r:id="rId6"/>
    <p:sldId id="312" r:id="rId7"/>
    <p:sldId id="293" r:id="rId8"/>
    <p:sldId id="284" r:id="rId9"/>
    <p:sldId id="258" r:id="rId10"/>
    <p:sldId id="308" r:id="rId11"/>
    <p:sldId id="286" r:id="rId12"/>
    <p:sldId id="296" r:id="rId13"/>
    <p:sldId id="297" r:id="rId14"/>
    <p:sldId id="298" r:id="rId15"/>
    <p:sldId id="299" r:id="rId16"/>
    <p:sldId id="300" r:id="rId17"/>
    <p:sldId id="287" r:id="rId18"/>
    <p:sldId id="295" r:id="rId19"/>
    <p:sldId id="309" r:id="rId20"/>
    <p:sldId id="288" r:id="rId21"/>
    <p:sldId id="290" r:id="rId22"/>
    <p:sldId id="310" r:id="rId23"/>
    <p:sldId id="302" r:id="rId24"/>
    <p:sldId id="303" r:id="rId25"/>
    <p:sldId id="304" r:id="rId26"/>
    <p:sldId id="305" r:id="rId27"/>
    <p:sldId id="289" r:id="rId28"/>
    <p:sldId id="29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EA"/>
    <a:srgbClr val="00827E"/>
    <a:srgbClr val="F0EEED"/>
    <a:srgbClr val="84B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3AA0D-4E99-43C5-9D8F-3929CBEC035E}" v="5" dt="2026-04-08T10:24:37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 LEMAIRE" userId="65f87c13-3c82-4a2c-a058-44fce4f42a39" providerId="ADAL" clId="{977CE8DB-C22D-449B-BF80-37F50481A962}"/>
    <pc:docChg chg="undo custSel addSld delSld modSld sldOrd">
      <pc:chgData name="Noa LEMAIRE" userId="65f87c13-3c82-4a2c-a058-44fce4f42a39" providerId="ADAL" clId="{977CE8DB-C22D-449B-BF80-37F50481A962}" dt="2026-04-09T11:34:40.872" v="1092" actId="20577"/>
      <pc:docMkLst>
        <pc:docMk/>
      </pc:docMkLst>
      <pc:sldChg chg="ord">
        <pc:chgData name="Noa LEMAIRE" userId="65f87c13-3c82-4a2c-a058-44fce4f42a39" providerId="ADAL" clId="{977CE8DB-C22D-449B-BF80-37F50481A962}" dt="2026-04-08T10:15:57.451" v="295"/>
        <pc:sldMkLst>
          <pc:docMk/>
          <pc:sldMk cId="196329328" sldId="283"/>
        </pc:sldMkLst>
      </pc:sldChg>
      <pc:sldChg chg="addSp delSp modSp mod">
        <pc:chgData name="Noa LEMAIRE" userId="65f87c13-3c82-4a2c-a058-44fce4f42a39" providerId="ADAL" clId="{977CE8DB-C22D-449B-BF80-37F50481A962}" dt="2026-04-08T10:25:41.409" v="1054" actId="478"/>
        <pc:sldMkLst>
          <pc:docMk/>
          <pc:sldMk cId="3829735097" sldId="284"/>
        </pc:sldMkLst>
        <pc:spChg chg="add del mod">
          <ac:chgData name="Noa LEMAIRE" userId="65f87c13-3c82-4a2c-a058-44fce4f42a39" providerId="ADAL" clId="{977CE8DB-C22D-449B-BF80-37F50481A962}" dt="2026-04-08T10:25:41.409" v="1054" actId="478"/>
          <ac:spMkLst>
            <pc:docMk/>
            <pc:sldMk cId="3829735097" sldId="284"/>
            <ac:spMk id="5" creationId="{A308DB69-3738-93A0-FDDB-E3902B5B7772}"/>
          </ac:spMkLst>
        </pc:spChg>
        <pc:spChg chg="del">
          <ac:chgData name="Noa LEMAIRE" userId="65f87c13-3c82-4a2c-a058-44fce4f42a39" providerId="ADAL" clId="{977CE8DB-C22D-449B-BF80-37F50481A962}" dt="2026-04-08T10:25:35.280" v="1052" actId="478"/>
          <ac:spMkLst>
            <pc:docMk/>
            <pc:sldMk cId="3829735097" sldId="284"/>
            <ac:spMk id="12" creationId="{41B1F545-CCB7-0181-8302-73D9E2B8ABEE}"/>
          </ac:spMkLst>
        </pc:spChg>
      </pc:sldChg>
      <pc:sldChg chg="modSp mod">
        <pc:chgData name="Noa LEMAIRE" userId="65f87c13-3c82-4a2c-a058-44fce4f42a39" providerId="ADAL" clId="{977CE8DB-C22D-449B-BF80-37F50481A962}" dt="2026-04-08T10:20:03.666" v="531" actId="20577"/>
        <pc:sldMkLst>
          <pc:docMk/>
          <pc:sldMk cId="975119180" sldId="288"/>
        </pc:sldMkLst>
        <pc:spChg chg="mod">
          <ac:chgData name="Noa LEMAIRE" userId="65f87c13-3c82-4a2c-a058-44fce4f42a39" providerId="ADAL" clId="{977CE8DB-C22D-449B-BF80-37F50481A962}" dt="2026-04-08T10:20:03.666" v="531" actId="20577"/>
          <ac:spMkLst>
            <pc:docMk/>
            <pc:sldMk cId="975119180" sldId="288"/>
            <ac:spMk id="2" creationId="{C05D0C26-E56E-F95E-0E30-7D91E2FA4D33}"/>
          </ac:spMkLst>
        </pc:spChg>
      </pc:sldChg>
      <pc:sldChg chg="addSp delSp modSp mod">
        <pc:chgData name="Noa LEMAIRE" userId="65f87c13-3c82-4a2c-a058-44fce4f42a39" providerId="ADAL" clId="{977CE8DB-C22D-449B-BF80-37F50481A962}" dt="2026-04-08T10:25:30.511" v="1051" actId="478"/>
        <pc:sldMkLst>
          <pc:docMk/>
          <pc:sldMk cId="1500428997" sldId="293"/>
        </pc:sldMkLst>
        <pc:spChg chg="add del mod">
          <ac:chgData name="Noa LEMAIRE" userId="65f87c13-3c82-4a2c-a058-44fce4f42a39" providerId="ADAL" clId="{977CE8DB-C22D-449B-BF80-37F50481A962}" dt="2026-04-08T10:25:30.511" v="1051" actId="478"/>
          <ac:spMkLst>
            <pc:docMk/>
            <pc:sldMk cId="1500428997" sldId="293"/>
            <ac:spMk id="11" creationId="{A4DEF939-0EAD-F21C-92CE-1FEA616BD1E8}"/>
          </ac:spMkLst>
        </pc:spChg>
        <pc:spChg chg="del">
          <ac:chgData name="Noa LEMAIRE" userId="65f87c13-3c82-4a2c-a058-44fce4f42a39" providerId="ADAL" clId="{977CE8DB-C22D-449B-BF80-37F50481A962}" dt="2026-04-08T10:25:20.461" v="1047" actId="478"/>
          <ac:spMkLst>
            <pc:docMk/>
            <pc:sldMk cId="1500428997" sldId="293"/>
            <ac:spMk id="12" creationId="{114BD502-B126-8BC9-2E25-173E1E77B377}"/>
          </ac:spMkLst>
        </pc:spChg>
        <pc:picChg chg="add del">
          <ac:chgData name="Noa LEMAIRE" userId="65f87c13-3c82-4a2c-a058-44fce4f42a39" providerId="ADAL" clId="{977CE8DB-C22D-449B-BF80-37F50481A962}" dt="2026-04-08T10:25:23.740" v="1049" actId="478"/>
          <ac:picMkLst>
            <pc:docMk/>
            <pc:sldMk cId="1500428997" sldId="293"/>
            <ac:picMk id="9" creationId="{A92D3C53-04D3-C068-77E7-71C3C54109F9}"/>
          </ac:picMkLst>
        </pc:picChg>
      </pc:sldChg>
      <pc:sldChg chg="addSp delSp modSp add mod">
        <pc:chgData name="Noa LEMAIRE" userId="65f87c13-3c82-4a2c-a058-44fce4f42a39" providerId="ADAL" clId="{977CE8DB-C22D-449B-BF80-37F50481A962}" dt="2026-04-08T10:22:51.711" v="770" actId="1037"/>
        <pc:sldMkLst>
          <pc:docMk/>
          <pc:sldMk cId="2373185719" sldId="306"/>
        </pc:sldMkLst>
        <pc:spChg chg="mod">
          <ac:chgData name="Noa LEMAIRE" userId="65f87c13-3c82-4a2c-a058-44fce4f42a39" providerId="ADAL" clId="{977CE8DB-C22D-449B-BF80-37F50481A962}" dt="2026-04-08T10:14:54.627" v="245" actId="403"/>
          <ac:spMkLst>
            <pc:docMk/>
            <pc:sldMk cId="2373185719" sldId="306"/>
            <ac:spMk id="2" creationId="{61C203B2-F4FA-8AA7-76DB-3ADBD93D2854}"/>
          </ac:spMkLst>
        </pc:spChg>
        <pc:spChg chg="add mod">
          <ac:chgData name="Noa LEMAIRE" userId="65f87c13-3c82-4a2c-a058-44fce4f42a39" providerId="ADAL" clId="{977CE8DB-C22D-449B-BF80-37F50481A962}" dt="2026-04-08T10:22:51.711" v="770" actId="1037"/>
          <ac:spMkLst>
            <pc:docMk/>
            <pc:sldMk cId="2373185719" sldId="306"/>
            <ac:spMk id="3" creationId="{13236F6F-E135-33BD-AA4F-849DA09F0EFD}"/>
          </ac:spMkLst>
        </pc:spChg>
        <pc:spChg chg="mod">
          <ac:chgData name="Noa LEMAIRE" userId="65f87c13-3c82-4a2c-a058-44fce4f42a39" providerId="ADAL" clId="{977CE8DB-C22D-449B-BF80-37F50481A962}" dt="2026-04-08T10:13:32.946" v="9" actId="20577"/>
          <ac:spMkLst>
            <pc:docMk/>
            <pc:sldMk cId="2373185719" sldId="306"/>
            <ac:spMk id="12" creationId="{A77BB148-F405-73E7-D74D-CDE75DC341EB}"/>
          </ac:spMkLst>
        </pc:spChg>
        <pc:picChg chg="del">
          <ac:chgData name="Noa LEMAIRE" userId="65f87c13-3c82-4a2c-a058-44fce4f42a39" providerId="ADAL" clId="{977CE8DB-C22D-449B-BF80-37F50481A962}" dt="2026-04-08T10:14:12.809" v="131" actId="478"/>
          <ac:picMkLst>
            <pc:docMk/>
            <pc:sldMk cId="2373185719" sldId="306"/>
            <ac:picMk id="5" creationId="{C4FC157B-585A-55B8-C835-5AAE467F1012}"/>
          </ac:picMkLst>
        </pc:picChg>
      </pc:sldChg>
      <pc:sldChg chg="addSp modSp add mod">
        <pc:chgData name="Noa LEMAIRE" userId="65f87c13-3c82-4a2c-a058-44fce4f42a39" providerId="ADAL" clId="{977CE8DB-C22D-449B-BF80-37F50481A962}" dt="2026-04-08T10:22:58.061" v="771"/>
        <pc:sldMkLst>
          <pc:docMk/>
          <pc:sldMk cId="3653893935" sldId="307"/>
        </pc:sldMkLst>
        <pc:spChg chg="mod">
          <ac:chgData name="Noa LEMAIRE" userId="65f87c13-3c82-4a2c-a058-44fce4f42a39" providerId="ADAL" clId="{977CE8DB-C22D-449B-BF80-37F50481A962}" dt="2026-04-08T10:15:21.572" v="293" actId="20577"/>
          <ac:spMkLst>
            <pc:docMk/>
            <pc:sldMk cId="3653893935" sldId="307"/>
            <ac:spMk id="2" creationId="{BAADBA62-91AD-540A-899A-7FD0D2D6A1FF}"/>
          </ac:spMkLst>
        </pc:spChg>
        <pc:spChg chg="add mod">
          <ac:chgData name="Noa LEMAIRE" userId="65f87c13-3c82-4a2c-a058-44fce4f42a39" providerId="ADAL" clId="{977CE8DB-C22D-449B-BF80-37F50481A962}" dt="2026-04-08T10:22:58.061" v="771"/>
          <ac:spMkLst>
            <pc:docMk/>
            <pc:sldMk cId="3653893935" sldId="307"/>
            <ac:spMk id="3" creationId="{A2EA47BA-7B95-2A80-D49E-DB8270B85EEA}"/>
          </ac:spMkLst>
        </pc:spChg>
      </pc:sldChg>
      <pc:sldChg chg="delSp modSp add mod ord">
        <pc:chgData name="Noa LEMAIRE" userId="65f87c13-3c82-4a2c-a058-44fce4f42a39" providerId="ADAL" clId="{977CE8DB-C22D-449B-BF80-37F50481A962}" dt="2026-04-09T11:34:26.312" v="1056"/>
        <pc:sldMkLst>
          <pc:docMk/>
          <pc:sldMk cId="3807815179" sldId="308"/>
        </pc:sldMkLst>
        <pc:spChg chg="mod">
          <ac:chgData name="Noa LEMAIRE" userId="65f87c13-3c82-4a2c-a058-44fce4f42a39" providerId="ADAL" clId="{977CE8DB-C22D-449B-BF80-37F50481A962}" dt="2026-04-08T10:18:12.765" v="522" actId="20577"/>
          <ac:spMkLst>
            <pc:docMk/>
            <pc:sldMk cId="3807815179" sldId="308"/>
            <ac:spMk id="2" creationId="{DAF95CB2-42E8-1256-6554-87B801340661}"/>
          </ac:spMkLst>
        </pc:spChg>
        <pc:picChg chg="del">
          <ac:chgData name="Noa LEMAIRE" userId="65f87c13-3c82-4a2c-a058-44fce4f42a39" providerId="ADAL" clId="{977CE8DB-C22D-449B-BF80-37F50481A962}" dt="2026-04-08T10:16:25.541" v="299" actId="478"/>
          <ac:picMkLst>
            <pc:docMk/>
            <pc:sldMk cId="3807815179" sldId="308"/>
            <ac:picMk id="3" creationId="{5B8735CB-B852-B087-13DC-B599DF28F550}"/>
          </ac:picMkLst>
        </pc:picChg>
      </pc:sldChg>
      <pc:sldChg chg="add del">
        <pc:chgData name="Noa LEMAIRE" userId="65f87c13-3c82-4a2c-a058-44fce4f42a39" providerId="ADAL" clId="{977CE8DB-C22D-449B-BF80-37F50481A962}" dt="2026-04-08T10:16:15.335" v="297" actId="2890"/>
        <pc:sldMkLst>
          <pc:docMk/>
          <pc:sldMk cId="4114191341" sldId="308"/>
        </pc:sldMkLst>
      </pc:sldChg>
      <pc:sldChg chg="modSp add mod ord">
        <pc:chgData name="Noa LEMAIRE" userId="65f87c13-3c82-4a2c-a058-44fce4f42a39" providerId="ADAL" clId="{977CE8DB-C22D-449B-BF80-37F50481A962}" dt="2026-04-08T10:21:16.169" v="669" actId="20577"/>
        <pc:sldMkLst>
          <pc:docMk/>
          <pc:sldMk cId="1438796437" sldId="309"/>
        </pc:sldMkLst>
        <pc:spChg chg="mod">
          <ac:chgData name="Noa LEMAIRE" userId="65f87c13-3c82-4a2c-a058-44fce4f42a39" providerId="ADAL" clId="{977CE8DB-C22D-449B-BF80-37F50481A962}" dt="2026-04-08T10:21:16.169" v="669" actId="20577"/>
          <ac:spMkLst>
            <pc:docMk/>
            <pc:sldMk cId="1438796437" sldId="309"/>
            <ac:spMk id="2" creationId="{22F30372-A4FF-6195-2490-D6E13E9B9A47}"/>
          </ac:spMkLst>
        </pc:spChg>
        <pc:spChg chg="mod">
          <ac:chgData name="Noa LEMAIRE" userId="65f87c13-3c82-4a2c-a058-44fce4f42a39" providerId="ADAL" clId="{977CE8DB-C22D-449B-BF80-37F50481A962}" dt="2026-04-08T10:20:57.031" v="564" actId="14100"/>
          <ac:spMkLst>
            <pc:docMk/>
            <pc:sldMk cId="1438796437" sldId="309"/>
            <ac:spMk id="12" creationId="{858A2A2D-B5E0-E698-9995-33CE849FD3A3}"/>
          </ac:spMkLst>
        </pc:spChg>
      </pc:sldChg>
      <pc:sldChg chg="addSp modSp add mod ord">
        <pc:chgData name="Noa LEMAIRE" userId="65f87c13-3c82-4a2c-a058-44fce4f42a39" providerId="ADAL" clId="{977CE8DB-C22D-449B-BF80-37F50481A962}" dt="2026-04-08T10:22:00.515" v="727" actId="20577"/>
        <pc:sldMkLst>
          <pc:docMk/>
          <pc:sldMk cId="4149753579" sldId="310"/>
        </pc:sldMkLst>
        <pc:spChg chg="mod">
          <ac:chgData name="Noa LEMAIRE" userId="65f87c13-3c82-4a2c-a058-44fce4f42a39" providerId="ADAL" clId="{977CE8DB-C22D-449B-BF80-37F50481A962}" dt="2026-04-08T10:22:00.515" v="727" actId="20577"/>
          <ac:spMkLst>
            <pc:docMk/>
            <pc:sldMk cId="4149753579" sldId="310"/>
            <ac:spMk id="2" creationId="{F76C99A3-FB4E-A521-E7B4-981B7E485236}"/>
          </ac:spMkLst>
        </pc:spChg>
        <pc:picChg chg="add mod">
          <ac:chgData name="Noa LEMAIRE" userId="65f87c13-3c82-4a2c-a058-44fce4f42a39" providerId="ADAL" clId="{977CE8DB-C22D-449B-BF80-37F50481A962}" dt="2026-04-08T10:21:41.414" v="674" actId="1076"/>
          <ac:picMkLst>
            <pc:docMk/>
            <pc:sldMk cId="4149753579" sldId="310"/>
            <ac:picMk id="3" creationId="{125A472B-4AB9-FF50-19D1-5C41E0A7960D}"/>
          </ac:picMkLst>
        </pc:picChg>
      </pc:sldChg>
      <pc:sldChg chg="modSp add mod ord">
        <pc:chgData name="Noa LEMAIRE" userId="65f87c13-3c82-4a2c-a058-44fce4f42a39" providerId="ADAL" clId="{977CE8DB-C22D-449B-BF80-37F50481A962}" dt="2026-04-09T11:34:34.385" v="1074" actId="20577"/>
        <pc:sldMkLst>
          <pc:docMk/>
          <pc:sldMk cId="726960364" sldId="311"/>
        </pc:sldMkLst>
        <pc:spChg chg="mod">
          <ac:chgData name="Noa LEMAIRE" userId="65f87c13-3c82-4a2c-a058-44fce4f42a39" providerId="ADAL" clId="{977CE8DB-C22D-449B-BF80-37F50481A962}" dt="2026-04-08T10:24:37.839" v="921"/>
          <ac:spMkLst>
            <pc:docMk/>
            <pc:sldMk cId="726960364" sldId="311"/>
            <ac:spMk id="2" creationId="{9B4D1181-922B-5456-4EC0-7B209C6FD770}"/>
          </ac:spMkLst>
        </pc:spChg>
        <pc:spChg chg="mod">
          <ac:chgData name="Noa LEMAIRE" userId="65f87c13-3c82-4a2c-a058-44fce4f42a39" providerId="ADAL" clId="{977CE8DB-C22D-449B-BF80-37F50481A962}" dt="2026-04-09T11:34:34.385" v="1074" actId="20577"/>
          <ac:spMkLst>
            <pc:docMk/>
            <pc:sldMk cId="726960364" sldId="311"/>
            <ac:spMk id="3" creationId="{26D2034F-CA6C-1665-9190-CE043C80F79E}"/>
          </ac:spMkLst>
        </pc:spChg>
      </pc:sldChg>
      <pc:sldChg chg="modSp add mod">
        <pc:chgData name="Noa LEMAIRE" userId="65f87c13-3c82-4a2c-a058-44fce4f42a39" providerId="ADAL" clId="{977CE8DB-C22D-449B-BF80-37F50481A962}" dt="2026-04-09T11:34:40.872" v="1092" actId="20577"/>
        <pc:sldMkLst>
          <pc:docMk/>
          <pc:sldMk cId="3153114621" sldId="312"/>
        </pc:sldMkLst>
        <pc:spChg chg="mod">
          <ac:chgData name="Noa LEMAIRE" userId="65f87c13-3c82-4a2c-a058-44fce4f42a39" providerId="ADAL" clId="{977CE8DB-C22D-449B-BF80-37F50481A962}" dt="2026-04-08T10:25:03.172" v="1046" actId="20577"/>
          <ac:spMkLst>
            <pc:docMk/>
            <pc:sldMk cId="3153114621" sldId="312"/>
            <ac:spMk id="2" creationId="{96599EDF-F7A2-FFF8-DB5D-E466111E522A}"/>
          </ac:spMkLst>
        </pc:spChg>
        <pc:spChg chg="mod">
          <ac:chgData name="Noa LEMAIRE" userId="65f87c13-3c82-4a2c-a058-44fce4f42a39" providerId="ADAL" clId="{977CE8DB-C22D-449B-BF80-37F50481A962}" dt="2026-04-09T11:34:40.872" v="1092" actId="20577"/>
          <ac:spMkLst>
            <pc:docMk/>
            <pc:sldMk cId="3153114621" sldId="312"/>
            <ac:spMk id="3" creationId="{7FC94821-5CEF-9F4B-67F4-9BDDCE7455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01537-DE32-48E0-AD58-C2B1C83F6EF4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3251-7B3A-4EA3-8BBA-1E6C80AFC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0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3251-7B3A-4EA3-8BBA-1E6C80AFCE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80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3251-7B3A-4EA3-8BBA-1E6C80AFCEC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9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31696-F61B-417C-180F-1A9949705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4B00EF-882E-D6BE-BD4F-0016E9E95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6E839-2E7C-57C4-3D70-DE0ACCC7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33F1A9-E491-308F-DE17-AF27CE11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5FF1E-BDFA-5EAD-A3F7-42187B23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8BAF3-5C24-197E-97AA-86085042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3DF6CB-5C21-9697-51B9-466EE5267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D960D-D97E-22B4-909B-573C4423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AADDE-777A-A614-EC00-7800A994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48A21-143E-51AB-3841-7DCE72AD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2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E5AC7D-9701-BD23-8D8B-428C14D57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76376B-1F00-EBF2-3ED4-B0706A32A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C7511-AE94-9528-905E-02682B1B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F0C31-1379-5665-28A5-C78BD86B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24300-BDBC-6D57-710B-E5738012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DD94-34F4-C292-B489-F1F8696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3CAF8-F6C6-3CAB-6266-C61BBC4D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66B466-F6AA-E677-83CA-60C891EC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E4D9AB-F38B-5CBD-D521-8C084E90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13D06-E573-ADDC-8A71-B70533EB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7D46D-1C5F-A24E-D294-5DD685C9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9B2B90-4080-DB1A-CB1C-1A7319B12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3E0EB2-1325-B2CE-A38F-CA3752BA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9667EF-50E4-2DEF-3FE2-37C6BF4C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62837-7570-30E7-0DE3-5BA86099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AA1C2-7083-66E2-4FD8-E445CB66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E4D4E-BA26-4299-F743-DEEED006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4A3EC-98D1-0B38-40F0-0F935A198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77795-1816-49CE-6AA6-4A648438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6646CC-7094-965B-8B25-1CF14F3B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6E7202-17A1-9A08-9C0F-39EA4D0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0A936-54E6-F65A-F660-31CC2B51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6A0E7C-CA34-EEA9-B9BB-DA3D6D66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67E3B5-0CB0-256F-1875-14A68104A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7556BE-8488-98C9-B3CE-809024947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E9C731-DAB5-A2A3-D126-953265D87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71159-E9A3-E701-ECB6-B804F294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D39C40-0A74-80C0-322F-53AF4A8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337AEB-237D-346F-6740-D3D691E1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76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D87C2-4646-6F58-323D-D0FB0434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F3E94-DA03-02D2-54FD-FC2DAE6C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C71C27-905F-0D57-DC90-92B8577E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A5AABB-2495-F9CE-D61C-80876853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7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0F1EBF-E8F0-85B6-27F6-4FB6A4E7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890568-B989-AACC-59FF-0BDFB77B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27FA5D-D57A-8F1E-774B-8352D838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42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FEF0B-8A1D-F5D1-8489-0E177C10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D7A49A-62CF-FF47-ACEC-3034388D9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7DA28E-FBEF-C04E-FC1A-3B96C01A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FC60D4-ADB3-4399-7D07-5F81A3A2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0364BB-2CC0-BEF6-C536-B157C9C3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D36921-7F39-DBA6-E110-87C5246E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0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FF30B-CB73-2415-457E-6BE9E176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885EFA-F667-ADB6-6D33-08232875E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87474C-4E7B-F59C-A6D1-F65EEE6CB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03EC12-5F4F-F2BC-63C3-8706FE7F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9D9A56-CF8C-A3C8-E2CD-EF6FA4ED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7EE6B-71FE-94DE-A461-FFF4A14A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480E83-C3B0-A078-9CA1-6DC023BD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21AC5A-A3A5-F0FC-8613-5996A590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C6178-37FA-C898-E65D-F56121DF0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427AF8-BD13-4372-B2CC-3EF5C62C4B1E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F8CB8D-9158-33C4-4EAE-864D4FE80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E8667-F1B5-682C-E410-9D3B5F857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FA1C3-1405-44A6-90C9-3B66A7869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sources-guidasso.org/?PagePrincipal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cherchesSolidarites?ref=hl&amp;utm_source=Sarbacane&amp;utm_medium=email&amp;utm_campaign=News%20198%20-%2010-03-202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echerches-solidarites.org/sabonn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cherches-solidarites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hyperlink" Target="https://www.linkedin.com/company/recherches-&amp;-solidarit%C3%A9s/posts/?feedView=al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7A0024-E842-22AA-EBA4-65A041EB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5714357-65A4-D813-C241-7681EA19639C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9AE55F0-4661-DD86-8F4C-27BF775C7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46BADBE6-26BF-D9E8-8C6B-29214737C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BAFDD8AE-2D26-0452-06DE-13E384A93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D52332C2-736D-1495-A23F-603E1C5DF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7D97B73A-A3A0-594A-1299-FD5CA7C29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45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BF7EA"/>
                </a:solidFill>
                <a:latin typeface="SciFly" panose="02000606030000020004" pitchFamily="2" charset="0"/>
              </a:rPr>
              <a:t>Présentation</a:t>
            </a:r>
            <a:br>
              <a:rPr lang="fr-FR" dirty="0">
                <a:solidFill>
                  <a:srgbClr val="FBF7EA"/>
                </a:solidFill>
                <a:latin typeface="SciFly" panose="02000606030000020004" pitchFamily="2" charset="0"/>
              </a:rPr>
            </a:br>
            <a:r>
              <a:rPr lang="fr-FR" dirty="0">
                <a:solidFill>
                  <a:srgbClr val="FBF7EA"/>
                </a:solidFill>
                <a:latin typeface="SciFly" panose="02000606030000020004" pitchFamily="2" charset="0"/>
              </a:rPr>
              <a:t>Centre de Ressources en ligne</a:t>
            </a:r>
            <a:br>
              <a:rPr lang="fr-FR" dirty="0">
                <a:solidFill>
                  <a:srgbClr val="FBF7EA"/>
                </a:solidFill>
                <a:latin typeface="SciFly" panose="02000606030000020004" pitchFamily="2" charset="0"/>
              </a:rPr>
            </a:br>
            <a:r>
              <a:rPr lang="fr-FR" dirty="0">
                <a:solidFill>
                  <a:srgbClr val="FBF7EA"/>
                </a:solidFill>
                <a:latin typeface="SciFly" panose="02000606030000020004" pitchFamily="2" charset="0"/>
              </a:rPr>
              <a:t>Guid’Asso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SciFly" panose="02000606030000020004" pitchFamily="2" charset="0"/>
            </a:endParaRPr>
          </a:p>
        </p:txBody>
      </p:sp>
      <p:pic>
        <p:nvPicPr>
          <p:cNvPr id="14" name="Image 13" descr="Une image contenant clipart, dessin humoristique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id="{23A3C2A1-A86F-A7D8-3947-338C427C0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01" y="1386755"/>
            <a:ext cx="1687199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C9D21-94A6-87B3-6F6B-E22D1E2E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5959922-1D67-9DC8-F3BD-572BCA687287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037EF99-BE42-1863-FFCC-FA2DF890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8DF9CF2-7EB9-3F91-04EB-29D9E2E1F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1532FF4-2EFF-27A6-F1F6-BDC3E6DD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60892E35-15EC-C6B4-05B2-45E58EAC1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1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499CCF8-4D14-D0CC-9CD9-19245FF46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F95CB2-42E8-1256-6554-87B801340661}"/>
              </a:ext>
            </a:extLst>
          </p:cNvPr>
          <p:cNvSpPr txBox="1"/>
          <p:nvPr/>
        </p:nvSpPr>
        <p:spPr>
          <a:xfrm>
            <a:off x="1145414" y="3037659"/>
            <a:ext cx="104766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  <a:latin typeface="+mj-lt"/>
              </a:rPr>
              <a:t>Laëtitia PELLETIER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Chargée de mission fédérale sur la vie associative et Guid’Asso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Fédération des Centres Sociaux et Socioculturels de l’Allier</a:t>
            </a:r>
            <a:endParaRPr lang="fr-FR" sz="2800" b="1" dirty="0">
              <a:solidFill>
                <a:srgbClr val="FBF7EA"/>
              </a:solidFill>
              <a:latin typeface="+mj-lt"/>
            </a:endParaRPr>
          </a:p>
          <a:p>
            <a:endParaRPr lang="fr-FR" b="1" dirty="0">
              <a:solidFill>
                <a:srgbClr val="FBF7EA"/>
              </a:solidFill>
            </a:endParaRP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algn="ctr"/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BAB7A-B161-1D15-F145-FBCCA8D4A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DED7809-B842-80DD-70DB-D6B7DA2CDEAB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334AC9E0-C513-6B06-0090-5BEEF70C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8F799A42-2A9E-2B1E-5BFB-2FDFEBD9F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1A10E9D-E3E4-219B-7127-F088AF09D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60BE5CED-6F53-E39F-10D9-002944C87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1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39211011-AF4B-A5B8-C4C6-354D92CB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D34E29-F395-A76A-ED05-D86B3383D85B}"/>
              </a:ext>
            </a:extLst>
          </p:cNvPr>
          <p:cNvSpPr txBox="1"/>
          <p:nvPr/>
        </p:nvSpPr>
        <p:spPr>
          <a:xfrm>
            <a:off x="1145415" y="3037659"/>
            <a:ext cx="7826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BF7EA"/>
                </a:solidFill>
                <a:latin typeface="SciFly" panose="02000606030000020004" pitchFamily="2" charset="0"/>
              </a:rPr>
              <a:t> ⚙️Lien du Centre de Ressources en ligne : </a:t>
            </a:r>
          </a:p>
          <a:p>
            <a:pPr algn="ctr"/>
            <a:r>
              <a:rPr lang="fr-FR" sz="4000" b="1" u="sng" dirty="0">
                <a:solidFill>
                  <a:srgbClr val="FBF7EA"/>
                </a:solidFill>
                <a:latin typeface="SciFly" panose="0200060603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ressources-guidasso.org  </a:t>
            </a:r>
            <a:endParaRPr lang="fr-FR" sz="3600" b="1" u="sng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algn="ctr"/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pic>
        <p:nvPicPr>
          <p:cNvPr id="3" name="Image 2" descr="Une image contenant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5B0EFDA7-0BF3-7E7F-3FAF-9BAA1021A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07" y="1806548"/>
            <a:ext cx="2074178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99AB92-D4CE-FBD3-AB5F-203F9E5F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0F64547-DEB4-9B2D-D574-0FD764738016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6A7B9249-0BB9-B5D6-C3A6-873D0B65E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C20CDC3-81BB-1879-5166-DC5FBE90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2F20FA53-4883-4015-C5FB-7A11862E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FC0EA561-D36C-EC69-CD2C-F22A39C8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DD13BE-BAA8-EB08-B348-8D769DBAE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63" y="1225390"/>
            <a:ext cx="9505874" cy="49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1B191-0389-4BEC-29A3-DBDF723E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1727335-784B-A8D9-825B-8A1F97250472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BF5428FF-E840-63ED-9FCB-738D7842B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F4E61979-2D85-68EB-6247-478EE2D4A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FC476A47-6588-CB94-AC6B-EA298C41A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38A0FEDF-6CB4-9B1E-5641-78687130B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90147C-87F2-1861-4932-BCB0EDA87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0" y="1824596"/>
            <a:ext cx="10040112" cy="36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0FC34-2700-8DCA-FB07-7E462B0D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0B8059D-33AF-CED9-4717-A31AB8F35007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FCE8D788-EEDF-E1C2-148D-1E3D69EC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7DCDC5E5-311E-0BBA-DA8F-A0CFC47A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AE2FE30D-7BFD-37BA-A7D7-B898921E4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2E071D02-52E4-F3FF-965A-EA7A114C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171FBD-670D-7A21-8322-C0460EB8D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34" y="1483741"/>
            <a:ext cx="8723038" cy="44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17FC1-6CB0-4563-CF32-CC8A72D71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E3C02C1-C4D0-E680-E968-26FDC1B0AA3F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71B520C1-B0E7-DCA8-CA7E-2A90C4DE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F96BA2B1-CE98-7EF6-B4D1-848FCD48E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4A50FD48-5FF6-8D85-8441-FD5A8F12B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4A3A710D-9144-73E1-A0B5-39B2739E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082A70-334C-B12C-BFB3-B40C99401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1147910"/>
            <a:ext cx="9198864" cy="48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06DDB-3E95-741E-CA2C-5AC47596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7D8E9A5-C04F-EBD8-D405-6ADC089F9EF6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2B9CC0B5-9D1D-4EE4-1BBA-603FBC7F9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2FC7253-C60E-768F-24D7-FF8B71C23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B9C10562-6901-C41B-88B0-805432BDA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4B34A08C-FAA8-E2B2-068A-B4D64946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56F7B8-A33C-0D40-55AD-98A5FA4D1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44" y="1147910"/>
            <a:ext cx="9811512" cy="51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1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52C1B-6396-93F8-AA32-FF786FD10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5C05942-39C9-181E-9C26-831704B16186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5A08032D-B5DA-6B56-4A7E-E204D4A8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69DCD29-B203-1BBA-C620-CE82AB27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8501D7C8-FE0E-32F2-6443-F341AD21E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D4F05F3B-76F8-FDE8-39A4-CF1BDE9DA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24EA67D2-0404-E87F-27C1-9096275B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734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1FE287-C8B4-B616-C25A-7AE0F617F24D}"/>
              </a:ext>
            </a:extLst>
          </p:cNvPr>
          <p:cNvSpPr txBox="1"/>
          <p:nvPr/>
        </p:nvSpPr>
        <p:spPr>
          <a:xfrm>
            <a:off x="1344168" y="2873067"/>
            <a:ext cx="6830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Comitologie</a:t>
            </a:r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FBF7EA"/>
                </a:solidFill>
              </a:rPr>
              <a:t>Comité technique : groupe opérationnel (agents de l’Etat et acteurs associatifs)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r>
              <a:rPr lang="fr-FR" b="1" dirty="0">
                <a:solidFill>
                  <a:srgbClr val="FBF7EA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BF7EA"/>
                </a:solidFill>
              </a:rPr>
              <a:t>En charge du développement technique de l’outil, mise à jour, proposer des préconisations au comité éditorial. (1 fois tous les mois)</a:t>
            </a: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B84FE-1416-0CF5-DD3E-B04A2119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86CF575-BA58-DD35-869E-373CAA2FCF4E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C0558558-E77B-5442-15A1-0C2CAA8B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89FA5A1-E24E-37EA-EB3D-B817EB0F5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EB733496-A749-AAFD-FF3D-ABF0F9C58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0F4B53ED-2CA0-B312-07C0-3E99ADAAC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F361A76E-E67F-B96A-523D-419A02CDF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734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Fonctionnement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B26F7E-6319-3ED9-52B9-21543F6B14C4}"/>
              </a:ext>
            </a:extLst>
          </p:cNvPr>
          <p:cNvSpPr txBox="1"/>
          <p:nvPr/>
        </p:nvSpPr>
        <p:spPr>
          <a:xfrm>
            <a:off x="1344168" y="2873067"/>
            <a:ext cx="6830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Comitologie</a:t>
            </a:r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FBF7EA"/>
                </a:solidFill>
              </a:rPr>
              <a:t>Comité éditorial : 1 représentant par label (informateur et accompagnateurs), les membres du copil national, partenaires et les membres du comité technique (cf ci-dessus)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r>
              <a:rPr lang="fr-FR" b="1" dirty="0">
                <a:solidFill>
                  <a:srgbClr val="FBF7EA"/>
                </a:solidFill>
                <a:sym typeface="Wingdings" panose="05000000000000000000" pitchFamily="2" charset="2"/>
              </a:rPr>
              <a:t> </a:t>
            </a:r>
            <a:r>
              <a:rPr lang="fr-FR" dirty="0"/>
              <a:t> </a:t>
            </a:r>
            <a:r>
              <a:rPr lang="fr-FR" dirty="0">
                <a:solidFill>
                  <a:srgbClr val="FBF7EA"/>
                </a:solidFill>
              </a:rPr>
              <a:t>Poursuivre les réflexions sur de potentiels partenaires, suggérer des ressources à recenser et nourrir le plan d’animation de l’espace de ressources en ligne. (1 fois tous les 3 mois)</a:t>
            </a: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CB866-E9D4-E788-404E-876CD0D5A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2B21520-8A18-8A4D-92B2-3703CE8AB071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21A26A62-4443-193D-0F0F-47433B184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1BE2146-792D-999A-7DF1-6A9B3D6E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586890E4-AC53-16C9-2291-2AB47B2FE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504040E7-88B0-AAF8-1B36-717E96C78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1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858A2A2D-B5E0-E698-9995-33CE849F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5518554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Présentation des ressources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F30372-A4FF-6195-2490-D6E13E9B9A47}"/>
              </a:ext>
            </a:extLst>
          </p:cNvPr>
          <p:cNvSpPr txBox="1"/>
          <p:nvPr/>
        </p:nvSpPr>
        <p:spPr>
          <a:xfrm>
            <a:off x="1145414" y="3037659"/>
            <a:ext cx="104766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  <a:latin typeface="+mj-lt"/>
              </a:rPr>
              <a:t>Rachel PAYAN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Chargée de mission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Mouvement associatif de Bourgogne Franche Comté</a:t>
            </a:r>
            <a:endParaRPr lang="fr-FR" sz="2800" b="1" dirty="0">
              <a:solidFill>
                <a:srgbClr val="FBF7EA"/>
              </a:solidFill>
              <a:latin typeface="+mj-lt"/>
            </a:endParaRPr>
          </a:p>
          <a:p>
            <a:endParaRPr lang="fr-FR" b="1" dirty="0">
              <a:solidFill>
                <a:srgbClr val="FBF7EA"/>
              </a:solidFill>
            </a:endParaRP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algn="ctr"/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9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29BE5-01EB-861C-E1F2-DEC4D01B5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085101B-AB95-5277-112C-2031B8517426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C17741AC-B29F-03B1-80B2-8A982D2A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B2F5948-CC3B-CA67-9FAC-E907FC3A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5AE379C6-3263-DB26-C1C2-FF330839F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BE2D661F-F964-C93A-8924-42165C040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A77BB148-F405-73E7-D74D-CDE75DC34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33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C203B2-F4FA-8AA7-76DB-3ADBD93D2854}"/>
              </a:ext>
            </a:extLst>
          </p:cNvPr>
          <p:cNvSpPr txBox="1"/>
          <p:nvPr/>
        </p:nvSpPr>
        <p:spPr>
          <a:xfrm>
            <a:off x="1344168" y="2873067"/>
            <a:ext cx="90434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</a:rPr>
              <a:t>Charles-Aymeric CAFFIN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Chef du bureau du développement de la vie associative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DJEPVA, Direction de la jeunesse, de l’éducation populaire et de la vie associative</a:t>
            </a: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13236F6F-E135-33BD-AA4F-849DA09F0EFD}"/>
              </a:ext>
            </a:extLst>
          </p:cNvPr>
          <p:cNvSpPr txBox="1">
            <a:spLocks/>
          </p:cNvSpPr>
          <p:nvPr/>
        </p:nvSpPr>
        <p:spPr>
          <a:xfrm>
            <a:off x="683016" y="1916723"/>
            <a:ext cx="4958831" cy="799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Propos introductifs</a:t>
            </a:r>
          </a:p>
        </p:txBody>
      </p:sp>
    </p:spTree>
    <p:extLst>
      <p:ext uri="{BB962C8B-B14F-4D97-AF65-F5344CB8AC3E}">
        <p14:creationId xmlns:p14="http://schemas.microsoft.com/office/powerpoint/2010/main" val="237318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9C3C0-3083-7BD5-E915-FE85D84B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C95E166-6C4D-4920-6E26-9365FABAA554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1203A3B8-E1FC-A723-8567-50352A15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65B336EE-D705-335C-4316-E27682500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90BF143A-E958-1B41-E01C-BE339C62D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81948B8E-3ECC-36E2-3D1F-4525F1A2A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F5A37B97-901E-9222-B64A-3578C7821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54" y="2005926"/>
            <a:ext cx="6311500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5D0C26-E56E-F95E-0E30-7D91E2FA4D33}"/>
              </a:ext>
            </a:extLst>
          </p:cNvPr>
          <p:cNvSpPr txBox="1"/>
          <p:nvPr/>
        </p:nvSpPr>
        <p:spPr>
          <a:xfrm>
            <a:off x="1344168" y="2873067"/>
            <a:ext cx="10213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Mode de sélection</a:t>
            </a:r>
          </a:p>
          <a:p>
            <a:r>
              <a:rPr lang="fr-FR" dirty="0">
                <a:solidFill>
                  <a:srgbClr val="FBF7EA"/>
                </a:solidFill>
              </a:rPr>
              <a:t>C</a:t>
            </a:r>
            <a:r>
              <a:rPr lang="fr-FR" b="0" i="0" dirty="0">
                <a:solidFill>
                  <a:srgbClr val="FBF7EA"/>
                </a:solidFill>
                <a:effectLst/>
              </a:rPr>
              <a:t>es centaines de ressources recensées sont destinées à parfaire l’accompagnement destiné aux associations et porteu</a:t>
            </a:r>
            <a:r>
              <a:rPr lang="fr-FR" dirty="0">
                <a:solidFill>
                  <a:srgbClr val="FBF7EA"/>
                </a:solidFill>
              </a:rPr>
              <a:t>rs de projets.</a:t>
            </a:r>
            <a:r>
              <a:rPr lang="fr-FR" b="0" i="0" dirty="0">
                <a:solidFill>
                  <a:srgbClr val="FBF7EA"/>
                </a:solidFill>
                <a:effectLst/>
              </a:rPr>
              <a:t> Elles ont ét</a:t>
            </a:r>
            <a:r>
              <a:rPr lang="fr-FR" dirty="0">
                <a:solidFill>
                  <a:srgbClr val="FBF7EA"/>
                </a:solidFill>
              </a:rPr>
              <a:t>é produites</a:t>
            </a:r>
            <a:r>
              <a:rPr lang="fr-FR" b="0" i="0" dirty="0">
                <a:solidFill>
                  <a:srgbClr val="FBF7EA"/>
                </a:solidFill>
                <a:effectLst/>
              </a:rPr>
              <a:t> par l’Etat ainsi que des acteurs associatifs reconnus. </a:t>
            </a:r>
          </a:p>
          <a:p>
            <a:r>
              <a:rPr lang="fr-FR" dirty="0">
                <a:solidFill>
                  <a:srgbClr val="FBF7EA"/>
                </a:solidFill>
              </a:rPr>
              <a:t> </a:t>
            </a:r>
          </a:p>
          <a:p>
            <a:pPr lvl="0"/>
            <a:r>
              <a:rPr lang="fr-FR" b="1" dirty="0">
                <a:solidFill>
                  <a:srgbClr val="FBF7EA"/>
                </a:solidFill>
              </a:rPr>
              <a:t>Fiabilité</a:t>
            </a:r>
            <a:r>
              <a:rPr lang="fr-FR" dirty="0">
                <a:solidFill>
                  <a:srgbClr val="FBF7EA"/>
                </a:solidFill>
              </a:rPr>
              <a:t> : identification de la source, légitimité de l’auteur, qualité des références </a:t>
            </a:r>
          </a:p>
          <a:p>
            <a:pPr lvl="0"/>
            <a:r>
              <a:rPr lang="fr-FR" b="1" dirty="0">
                <a:solidFill>
                  <a:srgbClr val="FBF7EA"/>
                </a:solidFill>
              </a:rPr>
              <a:t>Actualité</a:t>
            </a:r>
            <a:r>
              <a:rPr lang="fr-FR" dirty="0">
                <a:solidFill>
                  <a:srgbClr val="FBF7EA"/>
                </a:solidFill>
              </a:rPr>
              <a:t>: date de publication ou de mise à jour, pérennité des contenus </a:t>
            </a:r>
          </a:p>
          <a:p>
            <a:r>
              <a:rPr lang="fr-FR" b="1" dirty="0">
                <a:solidFill>
                  <a:srgbClr val="FBF7EA"/>
                </a:solidFill>
              </a:rPr>
              <a:t>Utilité</a:t>
            </a:r>
            <a:r>
              <a:rPr lang="fr-FR" dirty="0">
                <a:solidFill>
                  <a:srgbClr val="FBF7EA"/>
                </a:solidFill>
              </a:rPr>
              <a:t> : capacité à éclairer une décision ou à soutenir une action</a:t>
            </a:r>
            <a:endParaRPr lang="fr-FR" b="1" i="0" dirty="0">
              <a:solidFill>
                <a:srgbClr val="FBF7EA"/>
              </a:solidFill>
              <a:effectLst/>
              <a:latin typeface="Open Sans" panose="020B0606030504020204" pitchFamily="34" charset="0"/>
            </a:endParaRPr>
          </a:p>
          <a:p>
            <a:endParaRPr lang="fr-FR" b="0" i="0" dirty="0">
              <a:solidFill>
                <a:srgbClr val="FBF7E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1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4CE23-B7C9-15D1-34F6-33A11F05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5EFB9EF-8D5F-1AED-1874-AD68C50C9F17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313DC00E-E966-605F-1FEA-9FE2FEAC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048368BF-E246-4334-EB3D-F9A13595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A4E01B83-A95D-80B4-0D66-56AEB4837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3F0A9F-A94F-234E-59E8-5FD03125D939}"/>
              </a:ext>
            </a:extLst>
          </p:cNvPr>
          <p:cNvSpPr txBox="1"/>
          <p:nvPr/>
        </p:nvSpPr>
        <p:spPr>
          <a:xfrm>
            <a:off x="1344168" y="2873067"/>
            <a:ext cx="6830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Ressources partenaires</a:t>
            </a: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pic>
        <p:nvPicPr>
          <p:cNvPr id="7" name="Image 6" descr="Une image contenant Graphique, Polic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971C5C01-4AA5-575B-06BA-C66DD8675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2" y="3230213"/>
            <a:ext cx="3302051" cy="1066321"/>
          </a:xfrm>
          <a:prstGeom prst="rect">
            <a:avLst/>
          </a:prstGeom>
        </p:spPr>
      </p:pic>
      <p:pic>
        <p:nvPicPr>
          <p:cNvPr id="13" name="Image 12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B992218D-2E3A-FDC7-79F5-C2627710D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9" y="3353575"/>
            <a:ext cx="2680429" cy="589818"/>
          </a:xfrm>
          <a:prstGeom prst="rect">
            <a:avLst/>
          </a:prstGeom>
        </p:spPr>
      </p:pic>
      <p:pic>
        <p:nvPicPr>
          <p:cNvPr id="15" name="Image 14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E808290C-7604-3D02-2D15-ECAD2152C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70" y="3104941"/>
            <a:ext cx="981571" cy="939036"/>
          </a:xfrm>
          <a:prstGeom prst="rect">
            <a:avLst/>
          </a:prstGeom>
        </p:spPr>
      </p:pic>
      <p:pic>
        <p:nvPicPr>
          <p:cNvPr id="17" name="Image 16" descr="Une image contenant cercle, Graphique&#10;&#10;Le contenu généré par l’IA peut être incorrect.">
            <a:extLst>
              <a:ext uri="{FF2B5EF4-FFF2-40B4-BE49-F238E27FC236}">
                <a16:creationId xmlns:a16="http://schemas.microsoft.com/office/drawing/2014/main" id="{D3B47503-273B-2E50-CAC3-52C45B8BD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1" y="4314822"/>
            <a:ext cx="1489467" cy="643508"/>
          </a:xfrm>
          <a:prstGeom prst="rect">
            <a:avLst/>
          </a:prstGeom>
        </p:spPr>
      </p:pic>
      <p:pic>
        <p:nvPicPr>
          <p:cNvPr id="21" name="Image 20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22EBF082-67D7-56A5-08BF-0C3BAB2C2C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78" y="4169487"/>
            <a:ext cx="718900" cy="768324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9071E1B-2AC7-55D9-BEF9-1E894C14F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815" y="1794042"/>
            <a:ext cx="9144000" cy="65518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827E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D1A6C7-BB84-6015-CBFC-59D8EB2F92BE}"/>
              </a:ext>
            </a:extLst>
          </p:cNvPr>
          <p:cNvSpPr txBox="1"/>
          <p:nvPr/>
        </p:nvSpPr>
        <p:spPr>
          <a:xfrm>
            <a:off x="1356403" y="2388426"/>
            <a:ext cx="378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27E"/>
                </a:solidFill>
                <a:latin typeface="SciFly" panose="02000606030000020004" pitchFamily="2" charset="0"/>
              </a:rPr>
              <a:t>Ressources des partenaires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20E36A-6F83-20AC-71E8-E8730368F9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9" y="4188705"/>
            <a:ext cx="1960152" cy="8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4FA72-454A-0D7C-7775-A6AD308BA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609A9D-5558-0B5F-F025-1FAA380C3D07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E5ABC604-DBD6-4EC6-02C8-EDCCF795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E6B6347A-3AFE-5441-27D9-9AD48C608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B0C9B9BB-D10B-F758-1175-F724525A7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3A29C221-A240-AD43-1B49-A71C7966F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1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0EE44B2A-11FA-FA38-43D0-60D329884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58" y="1980731"/>
            <a:ext cx="5518554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Présentation des ressources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6C99A3-FB4E-A521-E7B4-981B7E485236}"/>
              </a:ext>
            </a:extLst>
          </p:cNvPr>
          <p:cNvSpPr txBox="1"/>
          <p:nvPr/>
        </p:nvSpPr>
        <p:spPr>
          <a:xfrm>
            <a:off x="1145414" y="3037659"/>
            <a:ext cx="104766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  <a:latin typeface="+mj-lt"/>
              </a:rPr>
              <a:t>Cécile BAZIN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Déléguée générale</a:t>
            </a:r>
          </a:p>
          <a:p>
            <a:r>
              <a:rPr lang="fr-FR" sz="2400" b="1" dirty="0">
                <a:solidFill>
                  <a:srgbClr val="FBF7EA"/>
                </a:solidFill>
                <a:latin typeface="+mj-lt"/>
              </a:rPr>
              <a:t>Recherches &amp; Solidarités</a:t>
            </a:r>
            <a:endParaRPr lang="fr-FR" sz="2800" b="1" dirty="0">
              <a:solidFill>
                <a:srgbClr val="FBF7EA"/>
              </a:solidFill>
              <a:latin typeface="+mj-lt"/>
            </a:endParaRPr>
          </a:p>
          <a:p>
            <a:endParaRPr lang="fr-FR" b="1" dirty="0">
              <a:solidFill>
                <a:srgbClr val="FBF7EA"/>
              </a:solidFill>
            </a:endParaRP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algn="ctr"/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5A472B-4AB9-FF50-19D1-5C41E0A79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5" y="2099946"/>
            <a:ext cx="1960152" cy="8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5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CE8B3-3418-3CC9-9C2B-E1085D71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DD2C08F-800C-3D91-02C1-BB608FE26FE1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35CF82F-D486-3439-20DA-1F492563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ABE34A31-58C0-F209-3EBE-4C36FAC7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EB4B0045-39F2-FD6E-B1F5-15FA9504E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49BBBFB-D224-C721-8D8B-0C2001D10AE5}"/>
              </a:ext>
            </a:extLst>
          </p:cNvPr>
          <p:cNvSpPr txBox="1"/>
          <p:nvPr/>
        </p:nvSpPr>
        <p:spPr>
          <a:xfrm>
            <a:off x="1344168" y="2873067"/>
            <a:ext cx="6830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Ressources partenaires</a:t>
            </a: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79903A1-8E0E-D749-832C-9CC6A2DE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815" y="1794042"/>
            <a:ext cx="9144000" cy="65518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827E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9E16FA-FB0E-5291-E8F0-3B7FC1940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01" y="1640454"/>
            <a:ext cx="1960152" cy="808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22EB8B-4EB7-A4DA-D90F-655B79C2E3BC}"/>
              </a:ext>
            </a:extLst>
          </p:cNvPr>
          <p:cNvSpPr txBox="1"/>
          <p:nvPr/>
        </p:nvSpPr>
        <p:spPr>
          <a:xfrm>
            <a:off x="1386866" y="2857678"/>
            <a:ext cx="961450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27E"/>
                </a:solidFill>
                <a:latin typeface="SciFly" panose="02000606030000020004" pitchFamily="2" charset="0"/>
              </a:rPr>
              <a:t>Qui sommes-nous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SciFly" panose="0200060603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Une association créée en 2008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Une équipe pluridisciplinaire au fonctionnement souple, à distance : 2 salariées, des stagiaires et des collaborateurs ponctuels, des bénévoles au Conseil d’administration et au Comité d’experts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Une double vocation 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SciFly" panose="02000606030000020004" pitchFamily="2" charset="0"/>
              </a:rPr>
              <a:t>Approfondir la connaissance sur la vie associative dans ses différentes dimensions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SciFly" panose="02000606030000020004" pitchFamily="2" charset="0"/>
              </a:rPr>
              <a:t>La partager en priorité avec les acteurs associatifs et les acteurs de l’accompagnement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72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652E4-E8B5-8C41-A396-3C602DF1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9F2297B-CBD6-6AA4-EB2B-E6FF52FE530C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92FDD782-A032-8BC7-1F90-3C9CD5A0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98910B1-4301-995A-2C16-5451B1FA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3AD65B16-37E2-0082-BA8B-EACBF1A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DB90032-829C-56C1-B98B-A4FCFB064917}"/>
              </a:ext>
            </a:extLst>
          </p:cNvPr>
          <p:cNvSpPr txBox="1"/>
          <p:nvPr/>
        </p:nvSpPr>
        <p:spPr>
          <a:xfrm>
            <a:off x="1344168" y="2873067"/>
            <a:ext cx="6830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Ressources partenaires</a:t>
            </a: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7A54C6-AE6D-20E3-8162-3115F9E3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815" y="1794042"/>
            <a:ext cx="9144000" cy="65518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827E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16EDE1-1D5A-F513-7FB2-0CAE72EF3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01" y="1640454"/>
            <a:ext cx="1960152" cy="808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8D5D5C-C7FB-B4BE-BA33-BE1EB78819A0}"/>
              </a:ext>
            </a:extLst>
          </p:cNvPr>
          <p:cNvSpPr txBox="1"/>
          <p:nvPr/>
        </p:nvSpPr>
        <p:spPr>
          <a:xfrm>
            <a:off x="1386866" y="2857678"/>
            <a:ext cx="100240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27E"/>
                </a:solidFill>
                <a:latin typeface="SciFly" panose="02000606030000020004" pitchFamily="2" charset="0"/>
              </a:rPr>
              <a:t>Nos 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SciFly" panose="0200060603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Des données statistiques officielles régulièrement actualisées : RNA, INJEP, URSSAF et MSA...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Des sources croisées pour nos estimations révisées tous les 3 ans (nb d’associations et de bénévoles)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Des enquêtes auprès des acteurs associatifs eux-mêmes : bénévoles et dirigeants associatifs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96050F1-4D6A-ADC6-60CE-2D4E7730B460}"/>
              </a:ext>
            </a:extLst>
          </p:cNvPr>
          <p:cNvCxnSpPr/>
          <p:nvPr/>
        </p:nvCxnSpPr>
        <p:spPr>
          <a:xfrm flipH="1">
            <a:off x="7048500" y="4514850"/>
            <a:ext cx="523875" cy="238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8A32DA-2ED9-3413-0F7C-ED9198C8EEEF}"/>
              </a:ext>
            </a:extLst>
          </p:cNvPr>
          <p:cNvCxnSpPr>
            <a:cxnSpLocks/>
          </p:cNvCxnSpPr>
          <p:nvPr/>
        </p:nvCxnSpPr>
        <p:spPr>
          <a:xfrm>
            <a:off x="9195789" y="4529137"/>
            <a:ext cx="525600" cy="204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B9DC0AB-60A3-1B60-A378-AACC878FA68E}"/>
              </a:ext>
            </a:extLst>
          </p:cNvPr>
          <p:cNvSpPr txBox="1"/>
          <p:nvPr/>
        </p:nvSpPr>
        <p:spPr>
          <a:xfrm>
            <a:off x="5353945" y="4838700"/>
            <a:ext cx="253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iFly" panose="02000606030000020004"/>
              </a:rPr>
              <a:t>Le Baromètre d’Opinion des Bénévoles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E30C69-641E-8C2B-1245-108FE41E73A7}"/>
              </a:ext>
            </a:extLst>
          </p:cNvPr>
          <p:cNvSpPr txBox="1"/>
          <p:nvPr/>
        </p:nvSpPr>
        <p:spPr>
          <a:xfrm>
            <a:off x="8683380" y="4827447"/>
            <a:ext cx="305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iFly" panose="02000606030000020004"/>
              </a:rPr>
              <a:t>L’Opinion </a:t>
            </a:r>
          </a:p>
          <a:p>
            <a:pPr algn="ctr"/>
            <a:r>
              <a:rPr lang="fr-FR" dirty="0">
                <a:latin typeface="SciFly" panose="02000606030000020004"/>
              </a:rPr>
              <a:t>des Responsables Associatifs</a:t>
            </a:r>
          </a:p>
          <a:p>
            <a:pPr algn="ctr"/>
            <a:r>
              <a:rPr lang="fr-FR" sz="1400" dirty="0">
                <a:latin typeface="SciFly" panose="02000606030000020004"/>
              </a:rPr>
              <a:t>(une partie barométrique </a:t>
            </a:r>
            <a:br>
              <a:rPr lang="fr-FR" sz="1400" dirty="0">
                <a:latin typeface="SciFly" panose="02000606030000020004"/>
              </a:rPr>
            </a:br>
            <a:r>
              <a:rPr lang="fr-FR" sz="1400" dirty="0">
                <a:latin typeface="SciFly" panose="02000606030000020004"/>
              </a:rPr>
              <a:t>et une partie thématique)</a:t>
            </a:r>
          </a:p>
        </p:txBody>
      </p:sp>
    </p:spTree>
    <p:extLst>
      <p:ext uri="{BB962C8B-B14F-4D97-AF65-F5344CB8AC3E}">
        <p14:creationId xmlns:p14="http://schemas.microsoft.com/office/powerpoint/2010/main" val="1319939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0EA1D-2B96-BC0C-2A5A-FA22F602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0E5E94D-394A-0905-4342-23A4B92F4A5B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37F0CEC8-4796-08BC-BE55-F5F4316AC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6F8E3D74-9433-EDB0-414A-DA97AD73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4F83BCC-7B5B-F700-E879-D0C72D50F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6FA037F-041D-4682-D13A-7ED514B5EC76}"/>
              </a:ext>
            </a:extLst>
          </p:cNvPr>
          <p:cNvSpPr txBox="1"/>
          <p:nvPr/>
        </p:nvSpPr>
        <p:spPr>
          <a:xfrm>
            <a:off x="1344168" y="2873067"/>
            <a:ext cx="6830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Ressources partenaires</a:t>
            </a: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BFB1E46-7EC5-BE91-DF70-FE776E8C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815" y="1794042"/>
            <a:ext cx="9144000" cy="65518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827E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40EEFC-B51C-DF9A-55E0-29C622A4E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66" y="1640454"/>
            <a:ext cx="1960152" cy="808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42C4F9-71B7-1D44-E05C-C96DE0D445AE}"/>
              </a:ext>
            </a:extLst>
          </p:cNvPr>
          <p:cNvSpPr txBox="1"/>
          <p:nvPr/>
        </p:nvSpPr>
        <p:spPr>
          <a:xfrm>
            <a:off x="1044440" y="2656354"/>
            <a:ext cx="4080010" cy="2877711"/>
          </a:xfrm>
          <a:prstGeom prst="rect">
            <a:avLst/>
          </a:prstGeom>
          <a:noFill/>
          <a:ln>
            <a:solidFill>
              <a:srgbClr val="0082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27E"/>
                </a:solidFill>
                <a:latin typeface="SciFly" panose="02000606030000020004" pitchFamily="2" charset="0"/>
              </a:rPr>
              <a:t>Nos publications annuelles</a:t>
            </a:r>
          </a:p>
          <a:p>
            <a:pPr algn="ctr"/>
            <a:r>
              <a:rPr lang="fr-FR" sz="1500" dirty="0">
                <a:latin typeface="SciFly" panose="02000606030000020004" pitchFamily="2" charset="0"/>
              </a:rPr>
              <a:t>	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La France bénévole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Bilan de l’emploi dans le secteur sanitaire et social non lucratif avec UNIOPSS et CRDLA Solidarités Santé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La France associative en mouvement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Les chiffres clés en régions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Les Essentiels en départements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0C33FE-4955-5D51-D0F5-35F3061E7A40}"/>
              </a:ext>
            </a:extLst>
          </p:cNvPr>
          <p:cNvSpPr txBox="1"/>
          <p:nvPr/>
        </p:nvSpPr>
        <p:spPr>
          <a:xfrm>
            <a:off x="5810251" y="2656354"/>
            <a:ext cx="5791200" cy="2169825"/>
          </a:xfrm>
          <a:prstGeom prst="rect">
            <a:avLst/>
          </a:prstGeom>
          <a:noFill/>
          <a:ln>
            <a:solidFill>
              <a:srgbClr val="0082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27E"/>
                </a:solidFill>
                <a:latin typeface="SciFly" panose="02000606030000020004" pitchFamily="2" charset="0"/>
              </a:rPr>
              <a:t>Nos publications thématiques</a:t>
            </a:r>
          </a:p>
          <a:p>
            <a:pPr algn="ctr"/>
            <a:r>
              <a:rPr lang="fr-FR" sz="1500" dirty="0">
                <a:latin typeface="SciFly" panose="02000606030000020004" pitchFamily="2" charset="0"/>
              </a:rPr>
              <a:t>	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La place du numérique dans le projet associatif avec </a:t>
            </a:r>
            <a:r>
              <a:rPr lang="fr-FR" dirty="0" err="1">
                <a:latin typeface="SciFly" panose="02000606030000020004" pitchFamily="2" charset="0"/>
              </a:rPr>
              <a:t>Solidatech</a:t>
            </a:r>
            <a:r>
              <a:rPr lang="fr-FR" dirty="0">
                <a:latin typeface="SciFly" panose="02000606030000020004" pitchFamily="2" charset="0"/>
              </a:rPr>
              <a:t> et le CRDLA Numérique (5</a:t>
            </a:r>
            <a:r>
              <a:rPr lang="fr-FR" baseline="30000" dirty="0">
                <a:latin typeface="SciFly" panose="02000606030000020004" pitchFamily="2" charset="0"/>
              </a:rPr>
              <a:t>ème</a:t>
            </a:r>
            <a:r>
              <a:rPr lang="fr-FR" dirty="0">
                <a:latin typeface="SciFly" panose="02000606030000020004" pitchFamily="2" charset="0"/>
              </a:rPr>
              <a:t> édition)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Les enjeux de transition écologique </a:t>
            </a:r>
            <a:br>
              <a:rPr lang="fr-FR" dirty="0">
                <a:latin typeface="SciFly" panose="02000606030000020004" pitchFamily="2" charset="0"/>
              </a:rPr>
            </a:br>
            <a:r>
              <a:rPr lang="fr-FR" dirty="0">
                <a:latin typeface="SciFly" panose="02000606030000020004" pitchFamily="2" charset="0"/>
              </a:rPr>
              <a:t>avec le Mouvement Tilt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Le renouvellement des dirigeants avec LMA BFC...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3F5CA3-0C2F-AA38-5141-89E8A0D1EC97}"/>
              </a:ext>
            </a:extLst>
          </p:cNvPr>
          <p:cNvSpPr txBox="1"/>
          <p:nvPr/>
        </p:nvSpPr>
        <p:spPr>
          <a:xfrm>
            <a:off x="5810250" y="5206271"/>
            <a:ext cx="5791200" cy="1354217"/>
          </a:xfrm>
          <a:prstGeom prst="rect">
            <a:avLst/>
          </a:prstGeom>
          <a:noFill/>
          <a:ln>
            <a:solidFill>
              <a:srgbClr val="0082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827E"/>
                </a:solidFill>
                <a:latin typeface="SciFly" panose="02000606030000020004" pitchFamily="2" charset="0"/>
              </a:rPr>
              <a:t>Différents formats pour de multiples usages :</a:t>
            </a:r>
            <a:r>
              <a:rPr lang="fr-FR" dirty="0">
                <a:latin typeface="SciFly" panose="02000606030000020004" pitchFamily="2" charset="0"/>
              </a:rPr>
              <a:t> étude, synthèse, infographies, articles, données brutes...</a:t>
            </a:r>
          </a:p>
          <a:p>
            <a:pPr algn="ctr"/>
            <a:endParaRPr lang="fr-FR" sz="1000" dirty="0">
              <a:latin typeface="SciFly" panose="02000606030000020004" pitchFamily="2" charset="0"/>
            </a:endParaRPr>
          </a:p>
          <a:p>
            <a:pPr algn="ctr"/>
            <a:r>
              <a:rPr lang="fr-FR" dirty="0">
                <a:latin typeface="SciFly" panose="02000606030000020004" pitchFamily="2" charset="0"/>
              </a:rPr>
              <a:t>En libre accès sur </a:t>
            </a:r>
            <a:r>
              <a:rPr lang="fr-FR" dirty="0">
                <a:latin typeface="SciFly" panose="02000606030000020004" pitchFamily="2" charset="0"/>
                <a:hlinkClick r:id="rId6"/>
              </a:rPr>
              <a:t>www.recherches-solidarites.org</a:t>
            </a:r>
            <a:r>
              <a:rPr lang="fr-FR" dirty="0">
                <a:latin typeface="SciFly" panose="02000606030000020004" pitchFamily="2" charset="0"/>
              </a:rPr>
              <a:t> </a:t>
            </a:r>
          </a:p>
          <a:p>
            <a:pPr algn="ctr"/>
            <a:r>
              <a:rPr lang="fr-FR" dirty="0">
                <a:latin typeface="SciFly" panose="02000606030000020004" pitchFamily="2" charset="0"/>
              </a:rPr>
              <a:t>S’abonner à la </a:t>
            </a:r>
            <a:r>
              <a:rPr lang="fr-FR" dirty="0">
                <a:latin typeface="SciFly" panose="02000606030000020004" pitchFamily="2" charset="0"/>
                <a:hlinkClick r:id="rId7"/>
              </a:rPr>
              <a:t>newsletter </a:t>
            </a:r>
            <a:r>
              <a:rPr lang="fr-FR" dirty="0">
                <a:latin typeface="SciFly" panose="02000606030000020004" pitchFamily="2" charset="0"/>
              </a:rPr>
              <a:t>- </a:t>
            </a:r>
            <a:r>
              <a:rPr lang="fr-FR" dirty="0">
                <a:latin typeface="SciFly" panose="02000606030000020004" pitchFamily="2" charset="0"/>
                <a:hlinkClick r:id="rId8"/>
              </a:rPr>
              <a:t>Facebook</a:t>
            </a:r>
            <a:r>
              <a:rPr lang="fr-FR" dirty="0">
                <a:latin typeface="SciFly" panose="02000606030000020004" pitchFamily="2" charset="0"/>
              </a:rPr>
              <a:t> - </a:t>
            </a:r>
            <a:r>
              <a:rPr lang="fr-FR" dirty="0">
                <a:latin typeface="SciFly" panose="02000606030000020004" pitchFamily="2" charset="0"/>
                <a:hlinkClick r:id="rId9"/>
              </a:rPr>
              <a:t>LinkedIn</a:t>
            </a:r>
            <a:endParaRPr lang="fr-FR" dirty="0">
              <a:latin typeface="SciFly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6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01FFA-0AAF-E7E0-18A6-B14B97044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E5CA68-54A0-F9AE-EE0D-5BE45EE5CF72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394528E2-34D9-768F-731B-502C69935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FFE5B8E4-D2B7-24FD-BE39-3A4354D0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FBDA0C3-1DB4-C587-31FA-9DAEDA277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958C7CC-E9F1-5371-A08E-55A883C12528}"/>
              </a:ext>
            </a:extLst>
          </p:cNvPr>
          <p:cNvSpPr txBox="1"/>
          <p:nvPr/>
        </p:nvSpPr>
        <p:spPr>
          <a:xfrm>
            <a:off x="1344168" y="2873067"/>
            <a:ext cx="6830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Ressources partenaires</a:t>
            </a: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sz="2000" b="1" dirty="0">
              <a:solidFill>
                <a:srgbClr val="FBF7EA"/>
              </a:solidFill>
              <a:latin typeface="SciFly" panose="02000606030000020004" pitchFamily="2" charset="0"/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2691CDE-E8F4-91AA-0481-6B1D059F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815" y="1794042"/>
            <a:ext cx="9144000" cy="65518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827E"/>
                </a:solidFill>
                <a:latin typeface="SciFly" panose="02000606030000020004" pitchFamily="2" charset="0"/>
              </a:rPr>
              <a:t>Présentation des ressources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4893A4-1DD3-77D4-4751-BF270CC13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60" y="1717248"/>
            <a:ext cx="1960152" cy="808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0D6492-D20A-6397-FF85-9E2F7760652F}"/>
              </a:ext>
            </a:extLst>
          </p:cNvPr>
          <p:cNvSpPr txBox="1"/>
          <p:nvPr/>
        </p:nvSpPr>
        <p:spPr>
          <a:xfrm>
            <a:off x="1386866" y="2857678"/>
            <a:ext cx="9966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27E"/>
                </a:solidFill>
                <a:latin typeface="SciFly" panose="02000606030000020004" pitchFamily="2" charset="0"/>
              </a:rPr>
              <a:t>Des coopérations avec de nombreux acteurs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SciFly" panose="0200060603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DJEPVA et INJEP, </a:t>
            </a:r>
            <a:r>
              <a:rPr lang="fr-FR" dirty="0" err="1">
                <a:latin typeface="SciFly" panose="02000606030000020004" pitchFamily="2" charset="0"/>
              </a:rPr>
              <a:t>Guid’Asso</a:t>
            </a:r>
            <a:endParaRPr lang="fr-FR" dirty="0">
              <a:latin typeface="SciFly" panose="0200060603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Partenaires associatifs pour le relais de nos enquêtes (Tous Bénévoles, France Bénévolat, RNMA...)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Des collaborations ponctuelles avec Le Mouvement Associatif national ou en région, des collectivités territoriales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La mise en place de Baromètre d’Opinion des bénévoles dans une quinzaine d’associations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 err="1">
                <a:latin typeface="SciFly" panose="02000606030000020004" pitchFamily="2" charset="0"/>
              </a:rPr>
              <a:t>Hexopée</a:t>
            </a:r>
            <a:r>
              <a:rPr lang="fr-FR" dirty="0">
                <a:latin typeface="SciFly" panose="02000606030000020004" pitchFamily="2" charset="0"/>
              </a:rPr>
              <a:t> pour la réalisation du baromètre de l’éducation populaire chaque année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SciFly" panose="02000606030000020004" pitchFamily="2" charset="0"/>
              </a:rPr>
              <a:t>Juris Associations et Associations Mode d’Emploi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217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7E84E-2C61-3D0A-8966-0F8194B7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746ED59-3A73-5D8F-4BD5-192606157C58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3CEC2658-3EF2-8DD7-3BB2-62BF51644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52E92DA-1A5D-58BF-A7F5-FDD8F689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C851BF75-C9CD-CCEB-4976-045F9DAB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3B40187D-836D-17FC-6A45-EFBE02454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5E78BA2A-A6DB-6605-7B02-E6B9F6ABC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448" y="3170991"/>
            <a:ext cx="6311500" cy="79904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FBF7EA"/>
                </a:solidFill>
                <a:latin typeface="SciFly" panose="02000606030000020004" pitchFamily="2" charset="0"/>
              </a:rPr>
              <a:t>Temps de questions-réponses</a:t>
            </a:r>
          </a:p>
        </p:txBody>
      </p:sp>
    </p:spTree>
    <p:extLst>
      <p:ext uri="{BB962C8B-B14F-4D97-AF65-F5344CB8AC3E}">
        <p14:creationId xmlns:p14="http://schemas.microsoft.com/office/powerpoint/2010/main" val="350314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9C504-2201-A38E-2EE7-223AE546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665DFAE-F594-BA3F-0AEE-6AD80861AF7D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5FED46A7-498E-A211-90EA-1882DD75E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48A999E-9C77-3BA7-9D5C-56A0FE09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EE66373B-4665-E7E5-BC9F-FC519B4B7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57B2523E-53C5-E8F2-E9ED-0DA2FE9F7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A3A634EA-C1BA-4D01-D3BC-9D649884B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448" y="3170991"/>
            <a:ext cx="6311500" cy="799045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rgbClr val="FBF7EA"/>
                </a:solidFill>
                <a:latin typeface="SciFly" panose="02000606030000020004" pitchFamily="2" charset="0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86215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DBFC8-2989-645C-5C38-EDC330F8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17A60F-60EC-68BD-3577-1FDB8945DAC4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50A555FC-6275-C36E-7DF5-54AD506A3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266444C1-42DD-0D7D-360F-47707058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853CBC9C-7BAD-025F-81A8-5942249DF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A68A7990-6CCC-48AD-2EA8-410D2B96F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62B00279-EF91-E88A-7C9B-69C3014B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33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ADBA62-91AD-540A-899A-7FD0D2D6A1FF}"/>
              </a:ext>
            </a:extLst>
          </p:cNvPr>
          <p:cNvSpPr txBox="1"/>
          <p:nvPr/>
        </p:nvSpPr>
        <p:spPr>
          <a:xfrm>
            <a:off x="1344168" y="2873067"/>
            <a:ext cx="9043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</a:rPr>
              <a:t>Mickaël HUET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Délégué général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Mouvement associatif</a:t>
            </a: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A2EA47BA-7B95-2A80-D49E-DB8270B85EEA}"/>
              </a:ext>
            </a:extLst>
          </p:cNvPr>
          <p:cNvSpPr txBox="1">
            <a:spLocks/>
          </p:cNvSpPr>
          <p:nvPr/>
        </p:nvSpPr>
        <p:spPr>
          <a:xfrm>
            <a:off x="683016" y="1916723"/>
            <a:ext cx="4958831" cy="799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Propos introductifs</a:t>
            </a:r>
          </a:p>
        </p:txBody>
      </p:sp>
    </p:spTree>
    <p:extLst>
      <p:ext uri="{BB962C8B-B14F-4D97-AF65-F5344CB8AC3E}">
        <p14:creationId xmlns:p14="http://schemas.microsoft.com/office/powerpoint/2010/main" val="365389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80640-CA6E-E270-5210-737BB2D8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84E3041-6F8C-653F-C654-7D5C069C490B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B42D8156-3D0A-2C33-07C3-135B81136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184D953-A9D3-B4CE-0222-1DE8F9A47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1ACD3B9-956A-9400-C07F-ACC0BE2B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5B2559B8-D290-5047-8B5E-8D8AFE310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218435BB-9F92-89F8-9B78-9B7AA7080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33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      Déroulé 🔰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51B872-5674-C4A3-4546-9183A27C6791}"/>
              </a:ext>
            </a:extLst>
          </p:cNvPr>
          <p:cNvSpPr txBox="1"/>
          <p:nvPr/>
        </p:nvSpPr>
        <p:spPr>
          <a:xfrm>
            <a:off x="1344168" y="2873067"/>
            <a:ext cx="4937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FBF7EA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FBF7EA"/>
                </a:solidFill>
              </a:rPr>
              <a:t>Historique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FBF7EA"/>
                </a:solidFill>
              </a:rPr>
              <a:t>Fonctionnement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FBF7EA"/>
                </a:solidFill>
              </a:rPr>
              <a:t>Présentation des ressources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FBF7EA"/>
                </a:solidFill>
              </a:rPr>
              <a:t>Questions-réponses</a:t>
            </a:r>
            <a:endParaRPr lang="fr-FR" b="1" dirty="0">
              <a:solidFill>
                <a:srgbClr val="FBF7EA"/>
              </a:solidFill>
            </a:endParaRPr>
          </a:p>
        </p:txBody>
      </p:sp>
      <p:pic>
        <p:nvPicPr>
          <p:cNvPr id="5" name="Image 4" descr="Une image contenant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DE5E0E41-C027-D482-6B73-06DCCA7FD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27" y="1898435"/>
            <a:ext cx="1919205" cy="27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A17DC-BC2A-AB57-0E15-DA9495F9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FD44376-3C52-D3CD-E3D3-EEDE42C27762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E6DB0F4D-F82A-CCBD-6251-8E5C160F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B896FA3-9583-65EF-C56D-E6EAFEE9C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2CFE7E2C-C41D-CD09-712E-09E140891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2A6868C9-EBB0-DB45-46F3-74C957C39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A5348879-B06A-3539-43B4-BD0FEC7F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33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4D1181-922B-5456-4EC0-7B209C6FD770}"/>
              </a:ext>
            </a:extLst>
          </p:cNvPr>
          <p:cNvSpPr txBox="1"/>
          <p:nvPr/>
        </p:nvSpPr>
        <p:spPr>
          <a:xfrm>
            <a:off x="1344168" y="2873067"/>
            <a:ext cx="90434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</a:rPr>
              <a:t>Céline MATRAN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Responsable de l’accompagnement des associations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DJEPVA, Direction de la jeunesse, de l’éducation populaire et de la vie associative</a:t>
            </a:r>
          </a:p>
          <a:p>
            <a:endParaRPr lang="fr-FR" sz="2400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26D2034F-CA6C-1665-9190-CE043C80F79E}"/>
              </a:ext>
            </a:extLst>
          </p:cNvPr>
          <p:cNvSpPr txBox="1">
            <a:spLocks/>
          </p:cNvSpPr>
          <p:nvPr/>
        </p:nvSpPr>
        <p:spPr>
          <a:xfrm>
            <a:off x="-158232" y="1995372"/>
            <a:ext cx="4958831" cy="799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72696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22E25-3426-A1BA-CFE3-4622780B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B2FC2AB-A26E-05ED-FA7F-105F01CFB7EC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C17265A2-BB96-8594-E50D-AB7BA69F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331B49C-6E87-BF09-60DE-27A77056E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C3336CB5-A417-6350-BCB2-FE1C0B3E8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A798E8A6-3EE0-762D-108A-DC008A5C4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70E62499-50C3-CED5-71F2-679BE49DE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33" y="1916723"/>
            <a:ext cx="3578352" cy="79904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599EDF-F7A2-FFF8-DB5D-E466111E522A}"/>
              </a:ext>
            </a:extLst>
          </p:cNvPr>
          <p:cNvSpPr txBox="1"/>
          <p:nvPr/>
        </p:nvSpPr>
        <p:spPr>
          <a:xfrm>
            <a:off x="1344168" y="2873067"/>
            <a:ext cx="90434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BF7EA"/>
                </a:solidFill>
              </a:rPr>
              <a:t>Adèle CROS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Responsable du développement et de l’animation du réseau</a:t>
            </a:r>
          </a:p>
          <a:p>
            <a:r>
              <a:rPr lang="fr-FR" sz="2400" b="1" dirty="0">
                <a:solidFill>
                  <a:srgbClr val="FBF7EA"/>
                </a:solidFill>
              </a:rPr>
              <a:t>Mouvement associatif</a:t>
            </a:r>
          </a:p>
          <a:p>
            <a:endParaRPr lang="fr-FR" sz="2400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3" name="Titre 11">
            <a:extLst>
              <a:ext uri="{FF2B5EF4-FFF2-40B4-BE49-F238E27FC236}">
                <a16:creationId xmlns:a16="http://schemas.microsoft.com/office/drawing/2014/main" id="{7FC94821-5CEF-9F4B-67F4-9BDDCE745581}"/>
              </a:ext>
            </a:extLst>
          </p:cNvPr>
          <p:cNvSpPr txBox="1">
            <a:spLocks/>
          </p:cNvSpPr>
          <p:nvPr/>
        </p:nvSpPr>
        <p:spPr>
          <a:xfrm>
            <a:off x="-158232" y="1995372"/>
            <a:ext cx="4958831" cy="799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BF7EA"/>
                </a:solidFill>
                <a:latin typeface="SciFly" panose="02000606030000020004" pitchFamily="2" charset="0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15311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CEF3D-38B8-9B4C-01C6-9443F5F9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AF90B1F-44F2-D746-994F-1CE87CFFAB51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F5CFCE30-F820-88C6-B679-EB95F037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2368DCF6-935C-2604-88BA-D8CBF771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D3C8496F-69DA-E3EF-0F09-080A1C3A8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A92D3C53-04D3-C068-77E7-71C3C5410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9" y="721940"/>
            <a:ext cx="12192000" cy="56605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BD14E0-9AA5-66B9-73BA-901139A25AD6}"/>
              </a:ext>
            </a:extLst>
          </p:cNvPr>
          <p:cNvSpPr txBox="1"/>
          <p:nvPr/>
        </p:nvSpPr>
        <p:spPr>
          <a:xfrm>
            <a:off x="1408176" y="2799915"/>
            <a:ext cx="25880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Enjeux</a:t>
            </a:r>
            <a:r>
              <a:rPr lang="fr-FR" b="1" dirty="0">
                <a:solidFill>
                  <a:srgbClr val="FBF7EA"/>
                </a:solidFill>
              </a:rPr>
              <a:t>  🎯</a:t>
            </a: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r>
              <a:rPr lang="fr-FR" b="1" dirty="0">
                <a:solidFill>
                  <a:srgbClr val="FBF7EA"/>
                </a:solidFill>
              </a:rPr>
              <a:t>Donner à voir </a:t>
            </a:r>
            <a:r>
              <a:rPr lang="fr-FR" dirty="0">
                <a:solidFill>
                  <a:srgbClr val="FBF7EA"/>
                </a:solidFill>
              </a:rPr>
              <a:t>les ressources / outils de l’accompagnement sur les thématiques de la vie associative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EA58B2-C314-A523-BB29-AB5EE878008D}"/>
              </a:ext>
            </a:extLst>
          </p:cNvPr>
          <p:cNvSpPr txBox="1"/>
          <p:nvPr/>
        </p:nvSpPr>
        <p:spPr>
          <a:xfrm>
            <a:off x="3915177" y="2827346"/>
            <a:ext cx="258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fontAlgn="base"/>
            <a:r>
              <a:rPr lang="fr-FR" b="1" dirty="0">
                <a:solidFill>
                  <a:srgbClr val="FBF7EA"/>
                </a:solidFill>
              </a:rPr>
              <a:t>Outiller</a:t>
            </a:r>
            <a:r>
              <a:rPr lang="fr-FR" dirty="0">
                <a:solidFill>
                  <a:srgbClr val="FBF7EA"/>
                </a:solidFill>
              </a:rPr>
              <a:t> le réseau via des ressources (existantes) utiles et fiables en complémentarité avec les formations existantes.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63CC58-577A-7ABB-575E-8C8A1E5B3571}"/>
              </a:ext>
            </a:extLst>
          </p:cNvPr>
          <p:cNvSpPr txBox="1"/>
          <p:nvPr/>
        </p:nvSpPr>
        <p:spPr>
          <a:xfrm>
            <a:off x="6503194" y="2827346"/>
            <a:ext cx="25880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BF7EA"/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BF7EA"/>
              </a:solidFill>
            </a:endParaRPr>
          </a:p>
          <a:p>
            <a:pPr fontAlgn="base"/>
            <a:r>
              <a:rPr lang="fr-FR" b="1" dirty="0">
                <a:solidFill>
                  <a:srgbClr val="FBF7EA"/>
                </a:solidFill>
              </a:rPr>
              <a:t>Mettre en avant </a:t>
            </a:r>
            <a:r>
              <a:rPr lang="fr-FR" dirty="0">
                <a:solidFill>
                  <a:srgbClr val="FBF7EA"/>
                </a:solidFill>
              </a:rPr>
              <a:t>la diversité des acteurs de l’accompagnement à destination  des structures labellisées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B8A1D-6041-86D8-91CA-557B930D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7305F7F-D0ED-3ED6-A0FC-82ECC45319C0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73B3DBB2-E171-2794-FB02-0EE05A35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85" y="81590"/>
            <a:ext cx="2843520" cy="1066320"/>
          </a:xfrm>
          <a:prstGeom prst="rect">
            <a:avLst/>
          </a:prstGeom>
        </p:spPr>
      </p:pic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A77E979-D73C-245A-2BE2-9D5BB497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256196"/>
            <a:ext cx="1167273" cy="764564"/>
          </a:xfrm>
          <a:prstGeom prst="rect">
            <a:avLst/>
          </a:prstGeom>
        </p:spPr>
      </p:pic>
      <p:pic>
        <p:nvPicPr>
          <p:cNvPr id="6" name="Image 5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11188B36-2C23-EB89-7497-5679A9C74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49" y="81590"/>
            <a:ext cx="1742656" cy="1066320"/>
          </a:xfrm>
          <a:prstGeom prst="rect">
            <a:avLst/>
          </a:prstGeom>
        </p:spPr>
      </p:pic>
      <p:pic>
        <p:nvPicPr>
          <p:cNvPr id="9" name="Image 8" descr="Une image contenant Graphique, créativité&#10;&#10;Le contenu généré par l’IA peut être incorrect.">
            <a:extLst>
              <a:ext uri="{FF2B5EF4-FFF2-40B4-BE49-F238E27FC236}">
                <a16:creationId xmlns:a16="http://schemas.microsoft.com/office/drawing/2014/main" id="{FEEDDDA3-69F8-77E0-AE0B-55B49337B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740228"/>
            <a:ext cx="12192000" cy="56605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0EC2DA-428D-1372-0B06-4930862DFD1A}"/>
              </a:ext>
            </a:extLst>
          </p:cNvPr>
          <p:cNvSpPr txBox="1"/>
          <p:nvPr/>
        </p:nvSpPr>
        <p:spPr>
          <a:xfrm>
            <a:off x="1344168" y="2873067"/>
            <a:ext cx="6830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BF7EA"/>
                </a:solidFill>
                <a:latin typeface="SciFly" panose="02000606030000020004" pitchFamily="2" charset="0"/>
              </a:rPr>
              <a:t>Historique</a:t>
            </a:r>
            <a:r>
              <a:rPr lang="fr-FR" b="1" dirty="0">
                <a:solidFill>
                  <a:srgbClr val="FBF7EA"/>
                </a:solidFill>
              </a:rPr>
              <a:t> 🪶</a:t>
            </a:r>
          </a:p>
          <a:p>
            <a:endParaRPr lang="fr-FR" b="1" dirty="0">
              <a:solidFill>
                <a:srgbClr val="FBF7EA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BF7EA"/>
                </a:solidFill>
              </a:rPr>
              <a:t>Nécessité d’incarner et d’apporter une fonction Ressources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BF7EA"/>
                </a:solidFill>
              </a:rPr>
              <a:t>Créer et entretenir du lien avec les structures labellisées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FBF7EA"/>
              </a:solidFill>
            </a:endParaRPr>
          </a:p>
          <a:p>
            <a:endParaRPr lang="fr-FR" b="1" dirty="0">
              <a:solidFill>
                <a:srgbClr val="FBF7EA"/>
              </a:solidFill>
            </a:endParaRPr>
          </a:p>
        </p:txBody>
      </p:sp>
      <p:pic>
        <p:nvPicPr>
          <p:cNvPr id="7" name="Image 6" descr="Une image contenant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21BCBC8C-E2E7-E98E-6664-60F46CFFE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20" y="1806548"/>
            <a:ext cx="2074178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865C8-EC49-0F01-41DB-F7C7B6E0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7BF85-9A34-8906-F8FD-F5BB3A1F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856"/>
            <a:ext cx="9144000" cy="2387600"/>
          </a:xfrm>
        </p:spPr>
        <p:txBody>
          <a:bodyPr anchor="t">
            <a:normAutofit/>
          </a:bodyPr>
          <a:lstStyle/>
          <a:p>
            <a:br>
              <a:rPr lang="fr-FR" sz="1600" dirty="0">
                <a:latin typeface="+mn-lt"/>
              </a:rPr>
            </a:br>
            <a:br>
              <a:rPr lang="fr-FR" sz="1600" dirty="0">
                <a:latin typeface="+mn-lt"/>
              </a:rPr>
            </a:br>
            <a:br>
              <a:rPr lang="fr-FR" sz="1600" dirty="0">
                <a:latin typeface="+mn-lt"/>
              </a:rPr>
            </a:br>
            <a:br>
              <a:rPr lang="fr-FR" sz="1600" dirty="0">
                <a:latin typeface="+mn-lt"/>
              </a:rPr>
            </a:br>
            <a:br>
              <a:rPr lang="fr-FR" sz="1600" dirty="0">
                <a:latin typeface="+mn-lt"/>
              </a:rPr>
            </a:br>
            <a:br>
              <a:rPr lang="fr-FR" sz="1600" dirty="0">
                <a:latin typeface="+mn-lt"/>
              </a:rPr>
            </a:br>
            <a:endParaRPr lang="fr-FR" sz="1600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76F233-49F3-AD17-1051-968CA7BC463D}"/>
              </a:ext>
            </a:extLst>
          </p:cNvPr>
          <p:cNvSpPr txBox="1"/>
          <p:nvPr/>
        </p:nvSpPr>
        <p:spPr>
          <a:xfrm>
            <a:off x="176895" y="6400800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09.04.2026</a:t>
            </a:r>
          </a:p>
        </p:txBody>
      </p:sp>
      <p:pic>
        <p:nvPicPr>
          <p:cNvPr id="10" name="Image 9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0ADC4042-1651-AF0A-20CC-18029D4FB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07" y="133070"/>
            <a:ext cx="1795274" cy="6732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A3E038-9265-85EC-A9F1-B7753B2213D6}"/>
              </a:ext>
            </a:extLst>
          </p:cNvPr>
          <p:cNvSpPr txBox="1"/>
          <p:nvPr/>
        </p:nvSpPr>
        <p:spPr>
          <a:xfrm>
            <a:off x="1143000" y="1188147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827E"/>
                </a:solidFill>
                <a:latin typeface="SciFly" panose="02000606030000020004" pitchFamily="2" charset="0"/>
              </a:rPr>
              <a:t>Rappel des grandes étapes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Une image contenant texte, capture d’écran, Police, chaussures&#10;&#10;Le contenu généré par l’IA peut être incorrect.">
            <a:extLst>
              <a:ext uri="{FF2B5EF4-FFF2-40B4-BE49-F238E27FC236}">
                <a16:creationId xmlns:a16="http://schemas.microsoft.com/office/drawing/2014/main" id="{85308A50-B742-5346-EAD7-B3A120A6E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72980"/>
            <a:ext cx="2808798" cy="10643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A5458D5-E748-E4EC-5359-C62E86F4814E}"/>
              </a:ext>
            </a:extLst>
          </p:cNvPr>
          <p:cNvSpPr txBox="1"/>
          <p:nvPr/>
        </p:nvSpPr>
        <p:spPr>
          <a:xfrm>
            <a:off x="1143000" y="2181177"/>
            <a:ext cx="31268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iFly" panose="02000606030000020004" pitchFamily="2" charset="0"/>
              </a:rPr>
              <a:t>Atelier</a:t>
            </a:r>
          </a:p>
          <a:p>
            <a:r>
              <a:rPr lang="fr-FR" dirty="0">
                <a:latin typeface="SciFly" panose="02000606030000020004" pitchFamily="2" charset="0"/>
              </a:rPr>
              <a:t>Enjeux : </a:t>
            </a:r>
          </a:p>
          <a:p>
            <a:r>
              <a:rPr lang="fr-FR" sz="1400" dirty="0">
                <a:latin typeface="+mj-lt"/>
              </a:rPr>
              <a:t>Qualité des réponses apportées par les acteurs Guid’Asso</a:t>
            </a:r>
          </a:p>
          <a:p>
            <a:r>
              <a:rPr lang="fr-FR" sz="1400" dirty="0">
                <a:latin typeface="+mj-lt"/>
              </a:rPr>
              <a:t>Complémentarité avec les formations proposées dans le cadre du réseau</a:t>
            </a:r>
          </a:p>
          <a:p>
            <a:r>
              <a:rPr lang="fr-FR" dirty="0">
                <a:latin typeface="SciFly" panose="02000606030000020004" pitchFamily="2" charset="0"/>
              </a:rPr>
              <a:t>Objectifs : </a:t>
            </a:r>
          </a:p>
          <a:p>
            <a:r>
              <a:rPr lang="fr-FR" sz="1400" dirty="0">
                <a:latin typeface="+mj-lt"/>
              </a:rPr>
              <a:t>Mutualiser des ressources à destination des acteurs Guid’Asso</a:t>
            </a:r>
          </a:p>
          <a:p>
            <a:r>
              <a:rPr lang="fr-FR" sz="1400" dirty="0">
                <a:latin typeface="+mj-lt"/>
              </a:rPr>
              <a:t>Faciliter leur montée en compétences</a:t>
            </a:r>
          </a:p>
          <a:p>
            <a:endParaRPr lang="fr-FR" dirty="0">
              <a:latin typeface="SciFly" panose="02000606030000020004" pitchFamily="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BCD543-51E3-3278-6473-0FDE8F1DB973}"/>
              </a:ext>
            </a:extLst>
          </p:cNvPr>
          <p:cNvSpPr txBox="1"/>
          <p:nvPr/>
        </p:nvSpPr>
        <p:spPr>
          <a:xfrm>
            <a:off x="2572230" y="1811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27E"/>
                </a:solidFill>
                <a:latin typeface="SciFly" panose="02000606030000020004" pitchFamily="2" charset="0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0784E1-7697-7C2C-147A-0BC67ED36B78}"/>
              </a:ext>
            </a:extLst>
          </p:cNvPr>
          <p:cNvSpPr txBox="1"/>
          <p:nvPr/>
        </p:nvSpPr>
        <p:spPr>
          <a:xfrm>
            <a:off x="4396415" y="2156221"/>
            <a:ext cx="31268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iFly" panose="02000606030000020004" pitchFamily="2" charset="0"/>
              </a:rPr>
              <a:t>GT Outillage</a:t>
            </a:r>
          </a:p>
          <a:p>
            <a:r>
              <a:rPr lang="fr-FR" dirty="0">
                <a:latin typeface="SciFly" panose="02000606030000020004" pitchFamily="2" charset="0"/>
              </a:rPr>
              <a:t>Travaux </a:t>
            </a:r>
          </a:p>
          <a:p>
            <a:r>
              <a:rPr lang="fr-FR" sz="1400" dirty="0">
                <a:latin typeface="+mj-lt"/>
              </a:rPr>
              <a:t>Tri des ressources existantes (Etat et assos) classées en 5 thématiques</a:t>
            </a:r>
          </a:p>
          <a:p>
            <a:r>
              <a:rPr lang="fr-FR" sz="1400" dirty="0">
                <a:latin typeface="+mj-lt"/>
              </a:rPr>
              <a:t>Réflexion sur les partenaires ESS </a:t>
            </a:r>
          </a:p>
          <a:p>
            <a:r>
              <a:rPr lang="fr-FR" sz="1400" dirty="0">
                <a:latin typeface="+mj-lt"/>
              </a:rPr>
              <a:t>Choix du support « yeswiki »</a:t>
            </a:r>
          </a:p>
          <a:p>
            <a:r>
              <a:rPr lang="fr-FR" sz="1400" dirty="0">
                <a:latin typeface="+mj-lt"/>
              </a:rPr>
              <a:t>Recherche d’une formation</a:t>
            </a:r>
            <a:endParaRPr lang="fr-FR" dirty="0">
              <a:latin typeface="SciFly" panose="02000606030000020004" pitchFamily="2" charset="0"/>
            </a:endParaRPr>
          </a:p>
          <a:p>
            <a:r>
              <a:rPr lang="fr-FR" sz="1400" dirty="0">
                <a:latin typeface="+mj-lt"/>
              </a:rPr>
              <a:t> </a:t>
            </a:r>
          </a:p>
          <a:p>
            <a:endParaRPr lang="fr-FR" dirty="0">
              <a:latin typeface="SciFly" panose="02000606030000020004" pitchFamily="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DC3C2C-708C-C348-22AE-09C2E73FE1E3}"/>
              </a:ext>
            </a:extLst>
          </p:cNvPr>
          <p:cNvSpPr txBox="1"/>
          <p:nvPr/>
        </p:nvSpPr>
        <p:spPr>
          <a:xfrm>
            <a:off x="5801784" y="17570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27E"/>
                </a:solidFill>
                <a:latin typeface="SciFly" panose="02000606030000020004" pitchFamily="2" charset="0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EDD828A-5D3E-1E22-7C1F-A67D8BE48813}"/>
              </a:ext>
            </a:extLst>
          </p:cNvPr>
          <p:cNvSpPr txBox="1"/>
          <p:nvPr/>
        </p:nvSpPr>
        <p:spPr>
          <a:xfrm>
            <a:off x="4945707" y="5251934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ciFly" panose="02000606030000020004" pitchFamily="2" charset="0"/>
              </a:rPr>
              <a:t>9 janvier 2025</a:t>
            </a:r>
          </a:p>
          <a:p>
            <a:pPr algn="ctr"/>
            <a:r>
              <a:rPr lang="fr-FR" dirty="0">
                <a:latin typeface="SciFly" panose="02000606030000020004" pitchFamily="2" charset="0"/>
              </a:rPr>
              <a:t>au</a:t>
            </a:r>
          </a:p>
          <a:p>
            <a:r>
              <a:rPr lang="fr-FR" dirty="0">
                <a:latin typeface="SciFly" panose="02000606030000020004" pitchFamily="2" charset="0"/>
              </a:rPr>
              <a:t>24 avril 2025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48AB8E7-570A-B434-71DA-01F1260132B5}"/>
              </a:ext>
            </a:extLst>
          </p:cNvPr>
          <p:cNvSpPr txBox="1"/>
          <p:nvPr/>
        </p:nvSpPr>
        <p:spPr>
          <a:xfrm>
            <a:off x="7689790" y="2121410"/>
            <a:ext cx="3126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iFly" panose="02000606030000020004" pitchFamily="2" charset="0"/>
              </a:rPr>
              <a:t>Création du CDR</a:t>
            </a:r>
          </a:p>
          <a:p>
            <a:r>
              <a:rPr lang="fr-FR" dirty="0">
                <a:latin typeface="SciFly" panose="02000606030000020004" pitchFamily="2" charset="0"/>
              </a:rPr>
              <a:t>Formation</a:t>
            </a:r>
          </a:p>
          <a:p>
            <a:r>
              <a:rPr lang="fr-FR" sz="1400" dirty="0">
                <a:latin typeface="+mj-lt"/>
              </a:rPr>
              <a:t>6 modules – 10 stagiaires fin 2025</a:t>
            </a:r>
          </a:p>
          <a:p>
            <a:r>
              <a:rPr lang="fr-FR" sz="1400" dirty="0">
                <a:latin typeface="+mj-lt"/>
              </a:rPr>
              <a:t>Ajout des ressources</a:t>
            </a:r>
          </a:p>
          <a:p>
            <a:r>
              <a:rPr lang="fr-FR" sz="1400" dirty="0">
                <a:latin typeface="+mj-lt"/>
              </a:rPr>
              <a:t>Animation de l’espace</a:t>
            </a:r>
          </a:p>
          <a:p>
            <a:r>
              <a:rPr lang="fr-FR" sz="1400" dirty="0">
                <a:latin typeface="+mj-lt"/>
              </a:rPr>
              <a:t>Echanges avec structures qui proposent des ressources thématiques sur la vie associative</a:t>
            </a:r>
          </a:p>
          <a:p>
            <a:endParaRPr lang="fr-FR" sz="1400" dirty="0">
              <a:latin typeface="+mj-lt"/>
            </a:endParaRPr>
          </a:p>
          <a:p>
            <a:endParaRPr lang="fr-FR" sz="1400" dirty="0"/>
          </a:p>
          <a:p>
            <a:endParaRPr lang="fr-FR" dirty="0">
              <a:latin typeface="SciFly" panose="02000606030000020004" pitchFamily="2" charset="0"/>
            </a:endParaRPr>
          </a:p>
          <a:p>
            <a:r>
              <a:rPr lang="fr-FR" sz="1400" dirty="0">
                <a:latin typeface="+mj-lt"/>
              </a:rPr>
              <a:t> </a:t>
            </a:r>
          </a:p>
          <a:p>
            <a:endParaRPr lang="fr-FR" dirty="0">
              <a:latin typeface="SciFly" panose="02000606030000020004" pitchFamily="2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BE8129-B830-CF2F-2089-61787D77DD18}"/>
              </a:ext>
            </a:extLst>
          </p:cNvPr>
          <p:cNvSpPr txBox="1"/>
          <p:nvPr/>
        </p:nvSpPr>
        <p:spPr>
          <a:xfrm>
            <a:off x="9086995" y="175720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27E"/>
                </a:solidFill>
                <a:latin typeface="SciFly" panose="02000606030000020004" pitchFamily="2" charset="0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5C00E5-7EF1-B8CB-0741-553700B717CB}"/>
              </a:ext>
            </a:extLst>
          </p:cNvPr>
          <p:cNvSpPr txBox="1"/>
          <p:nvPr/>
        </p:nvSpPr>
        <p:spPr>
          <a:xfrm>
            <a:off x="8227785" y="5256587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ciFly" panose="02000606030000020004" pitchFamily="2" charset="0"/>
              </a:rPr>
              <a:t>7 novembre 2025</a:t>
            </a:r>
          </a:p>
          <a:p>
            <a:pPr algn="ctr"/>
            <a:r>
              <a:rPr lang="fr-FR" dirty="0">
                <a:latin typeface="SciFly" panose="02000606030000020004" pitchFamily="2" charset="0"/>
              </a:rPr>
              <a:t>à</a:t>
            </a:r>
          </a:p>
          <a:p>
            <a:pPr algn="ctr"/>
            <a:r>
              <a:rPr lang="fr-FR" dirty="0">
                <a:latin typeface="SciFly" panose="02000606030000020004" pitchFamily="2" charset="0"/>
              </a:rPr>
              <a:t>Aujourd’hui</a:t>
            </a:r>
          </a:p>
        </p:txBody>
      </p:sp>
      <p:pic>
        <p:nvPicPr>
          <p:cNvPr id="4" name="Image 3" descr="Une image contenant Graphiqu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04EF08C-422D-71FC-17EE-F9D96B4C2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" y="194809"/>
            <a:ext cx="1092215" cy="715401"/>
          </a:xfrm>
          <a:prstGeom prst="rect">
            <a:avLst/>
          </a:prstGeom>
        </p:spPr>
      </p:pic>
      <p:pic>
        <p:nvPicPr>
          <p:cNvPr id="5" name="Image 4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0F5EDA89-C550-6EC4-0D4C-07502FBBF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03" y="100303"/>
            <a:ext cx="1710352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5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Grand écran</PresentationFormat>
  <Paragraphs>217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Open Sans</vt:lpstr>
      <vt:lpstr>SciFly</vt:lpstr>
      <vt:lpstr>Wingdings</vt:lpstr>
      <vt:lpstr>Thème Office</vt:lpstr>
      <vt:lpstr>Présentation Centre de Ressources en ligne Guid’Asso</vt:lpstr>
      <vt:lpstr>       </vt:lpstr>
      <vt:lpstr>       </vt:lpstr>
      <vt:lpstr>      Déroulé 🔰 </vt:lpstr>
      <vt:lpstr>       </vt:lpstr>
      <vt:lpstr>       </vt:lpstr>
      <vt:lpstr>Présentation PowerPoint</vt:lpstr>
      <vt:lpstr>Présentation PowerPoint</vt:lpstr>
      <vt:lpstr>      </vt:lpstr>
      <vt:lpstr>Fonctionnement </vt:lpstr>
      <vt:lpstr>Fonctionnement </vt:lpstr>
      <vt:lpstr>Fonctionnement </vt:lpstr>
      <vt:lpstr>Fonctionnement </vt:lpstr>
      <vt:lpstr>Fonctionnement </vt:lpstr>
      <vt:lpstr>Fonctionnement </vt:lpstr>
      <vt:lpstr>Fonctionnement </vt:lpstr>
      <vt:lpstr>Fonctionnement </vt:lpstr>
      <vt:lpstr>Fonctionnement </vt:lpstr>
      <vt:lpstr>Présentation des ressources </vt:lpstr>
      <vt:lpstr>Présentation des ressources</vt:lpstr>
      <vt:lpstr>Présentation des ressources</vt:lpstr>
      <vt:lpstr>Présentation des ressources </vt:lpstr>
      <vt:lpstr>Présentation des ressources</vt:lpstr>
      <vt:lpstr>Présentation des ressources</vt:lpstr>
      <vt:lpstr>Présentation des ressources</vt:lpstr>
      <vt:lpstr>Présentation des ressources</vt:lpstr>
      <vt:lpstr>Temps de questions-réponses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Noa LEMAIRE</dc:creator>
  <cp:lastModifiedBy>Noa LEMAIRE</cp:lastModifiedBy>
  <cp:revision>8</cp:revision>
  <dcterms:created xsi:type="dcterms:W3CDTF">2025-10-03T14:48:40Z</dcterms:created>
  <dcterms:modified xsi:type="dcterms:W3CDTF">2026-04-09T11:34:44Z</dcterms:modified>
</cp:coreProperties>
</file>